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24" r:id="rId2"/>
    <p:sldMasterId id="2147483725" r:id="rId3"/>
    <p:sldMasterId id="2147483726" r:id="rId4"/>
    <p:sldMasterId id="2147483727" r:id="rId5"/>
    <p:sldMasterId id="2147483728" r:id="rId6"/>
  </p:sldMasterIdLst>
  <p:notesMasterIdLst>
    <p:notesMasterId r:id="rId84"/>
  </p:notesMasterIdLst>
  <p:sldIdLst>
    <p:sldId id="256" r:id="rId7"/>
    <p:sldId id="337" r:id="rId8"/>
    <p:sldId id="408" r:id="rId9"/>
    <p:sldId id="410" r:id="rId10"/>
    <p:sldId id="409" r:id="rId11"/>
    <p:sldId id="411" r:id="rId12"/>
    <p:sldId id="412" r:id="rId13"/>
    <p:sldId id="413" r:id="rId14"/>
    <p:sldId id="416" r:id="rId15"/>
    <p:sldId id="438" r:id="rId16"/>
    <p:sldId id="486" r:id="rId17"/>
    <p:sldId id="487" r:id="rId18"/>
    <p:sldId id="420" r:id="rId19"/>
    <p:sldId id="417" r:id="rId20"/>
    <p:sldId id="338" r:id="rId21"/>
    <p:sldId id="339" r:id="rId22"/>
    <p:sldId id="340" r:id="rId23"/>
    <p:sldId id="484" r:id="rId24"/>
    <p:sldId id="485" r:id="rId25"/>
    <p:sldId id="341" r:id="rId26"/>
    <p:sldId id="342" r:id="rId27"/>
    <p:sldId id="432" r:id="rId28"/>
    <p:sldId id="343" r:id="rId29"/>
    <p:sldId id="434" r:id="rId30"/>
    <p:sldId id="344" r:id="rId31"/>
    <p:sldId id="499" r:id="rId32"/>
    <p:sldId id="398" r:id="rId33"/>
    <p:sldId id="346" r:id="rId34"/>
    <p:sldId id="347" r:id="rId35"/>
    <p:sldId id="427" r:id="rId36"/>
    <p:sldId id="348" r:id="rId37"/>
    <p:sldId id="349" r:id="rId38"/>
    <p:sldId id="350" r:id="rId39"/>
    <p:sldId id="435" r:id="rId40"/>
    <p:sldId id="352" r:id="rId41"/>
    <p:sldId id="393" r:id="rId42"/>
    <p:sldId id="430" r:id="rId43"/>
    <p:sldId id="431" r:id="rId44"/>
    <p:sldId id="401" r:id="rId45"/>
    <p:sldId id="369" r:id="rId46"/>
    <p:sldId id="399" r:id="rId47"/>
    <p:sldId id="363" r:id="rId48"/>
    <p:sldId id="394" r:id="rId49"/>
    <p:sldId id="373" r:id="rId50"/>
    <p:sldId id="395" r:id="rId51"/>
    <p:sldId id="396" r:id="rId52"/>
    <p:sldId id="368" r:id="rId53"/>
    <p:sldId id="371" r:id="rId54"/>
    <p:sldId id="418" r:id="rId55"/>
    <p:sldId id="419" r:id="rId56"/>
    <p:sldId id="477" r:id="rId57"/>
    <p:sldId id="488" r:id="rId58"/>
    <p:sldId id="479" r:id="rId59"/>
    <p:sldId id="437" r:id="rId60"/>
    <p:sldId id="441" r:id="rId61"/>
    <p:sldId id="443" r:id="rId62"/>
    <p:sldId id="446" r:id="rId63"/>
    <p:sldId id="448" r:id="rId64"/>
    <p:sldId id="449" r:id="rId65"/>
    <p:sldId id="450" r:id="rId66"/>
    <p:sldId id="451" r:id="rId67"/>
    <p:sldId id="453" r:id="rId68"/>
    <p:sldId id="500" r:id="rId69"/>
    <p:sldId id="461" r:id="rId70"/>
    <p:sldId id="462" r:id="rId71"/>
    <p:sldId id="460" r:id="rId72"/>
    <p:sldId id="468" r:id="rId73"/>
    <p:sldId id="469" r:id="rId74"/>
    <p:sldId id="470" r:id="rId75"/>
    <p:sldId id="471" r:id="rId76"/>
    <p:sldId id="480" r:id="rId77"/>
    <p:sldId id="497" r:id="rId78"/>
    <p:sldId id="489" r:id="rId79"/>
    <p:sldId id="490" r:id="rId80"/>
    <p:sldId id="491" r:id="rId81"/>
    <p:sldId id="474" r:id="rId82"/>
    <p:sldId id="472" r:id="rId8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93078" autoAdjust="0"/>
  </p:normalViewPr>
  <p:slideViewPr>
    <p:cSldViewPr>
      <p:cViewPr>
        <p:scale>
          <a:sx n="100" d="100"/>
          <a:sy n="100" d="100"/>
        </p:scale>
        <p:origin x="-69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A43B-3B19-4D34-8E6E-6E3D59D86B91}" type="datetimeFigureOut">
              <a:rPr lang="zh-CN" altLang="en-US" smtClean="0"/>
              <a:pPr/>
              <a:t>13-4-22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01CA5-1FBD-4016-8AFD-E740FDA30FD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373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A46DA6-8053-47F4-A123-C57F71005612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71C07E-CC8A-4F3C-A412-A48E57107BF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05B74-A5AE-4790-9443-15B95A40C555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C9CA90-8ECA-40DD-9055-8087E9BA233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745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745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607509-B4DB-4A11-8FF3-C7A63C7D0198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532ECD-1276-4F9F-9A69-C54F9B6A4B1E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D3418C-6493-479D-906F-3E4A524C2E40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DA48E4-143E-4FB9-9EB2-D58450E11A95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89F756-DE4C-4725-8931-BE6D62140DAC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8D3AF-FE34-4307-A867-BB142057588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C28219-2C88-4E93-B498-7899DBDE6048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7647DE-7FC7-4896-9A69-94836C8C31E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94AA22-0F49-45BB-933F-609D70ED752E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BFD7E0-A627-4EB3-BD4E-2371B012BF8E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C410CC-C43E-4B5D-9837-F0C5F7979424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03115-E325-4F26-A0B5-654734490D7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69A9CF-E05E-4F1C-8CDF-CD9ACE1A5D92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E86989-0528-49F6-8468-C3802FC69F0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132B5B-37D8-4F64-85AA-160B09B3B78A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CCDE8D-01A5-4EC8-8444-8805AD93B60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6588AD-1BBC-4572-96A6-B988F0C2FFE8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E205C-F589-4B49-8C91-212F57A0DCD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DC1565-0E99-4BD2-98B7-1716E8779C66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CA981-0DEF-40D4-88CF-0F4D0A3E9EB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ABD4C3-E704-4705-B585-16FBBF1FA71E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4EC0D-195E-40B9-BEC7-23752166BC2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271CF6-2DE8-4E5E-830A-F0C337F5BB2D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410B2B-FA3E-45EA-A9B5-B1E714FBDC9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745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745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AA7CED-AB3B-4CBF-B7D3-EFA119DE8AA7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FC7961-9111-4101-8AAC-8254A85B04B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D46AE9-BEE6-4C27-BDFD-66CE12C86AF6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08F50E-8A73-42AB-8D27-F7EA79DE260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24D536-1261-492F-81D0-3042DA40DC9F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FB420D-3EC3-4742-97C8-6E6B608D979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AA4864-B2B1-4932-912C-9F604A9A3813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39BE3F-1713-4761-97CD-2C7E69AB0D7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5DFCA-2BC5-43C6-8AC8-E9C0E587BA51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C10D70-1197-407F-A70D-40B404648D7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019EE9-FFA6-4AD3-8C94-6D96182F76A5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F2F6A-4F7D-4217-B78E-6B29B77D2EA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8C8B3E-ADBB-449D-96B7-9819A6A7D6D7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F7D364-A034-4640-942A-03FD98BD22F5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699EFF-1787-47E3-A79C-FFDDB6A8C038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98C29C-A426-40C4-A25F-7F63F657C06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26ED0B-9F16-47CB-A81C-2CF7FD0AA0FC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9E3129-4EA8-4640-91AF-3245C4CCBC4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DC4769-BB9B-4E91-AD98-081E0B0207BB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8E18B1-F5BC-490A-B9DC-C260494D1A0E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1DADAF-57CD-4107-9585-31012991382E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D21678-8B7E-41B9-8B0F-E4DA73F98F7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2CED0D-A822-49A0-A15B-98FBBC6983A9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B9BEE-C4E0-462C-8DED-F98CAE707221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745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745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456AFE-7B08-44A7-BA98-951A4462708E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82C793-F2F2-44F3-8466-D1DAEB532DB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C06F8B-99F4-4D0A-936C-D9B4AA8C03A2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E84D3-DE74-4214-AFC5-F17B0FBA07D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D5814E-C929-46B1-BAF4-3A2E69049161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3663E6-77B0-4E36-BE56-345FACCA0E7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C634FB-2747-4D54-9818-7E7439245110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0BEBC3-29B2-4182-916C-B541D021806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5CAAAC-D379-4D70-ADB0-BAADEA2AB3D3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F6F425-4EB0-437A-B55C-D3EF07591DA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69DEE7-9768-47C3-865B-301E65CCC801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FDE81-582A-4B40-B753-6C3FAC0F5235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9CEF03-0774-486C-AEAC-ADB6567AAA64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05B20F-A8B0-4D46-9BAB-2719B38F90C7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DDB75D-CA07-45E1-BA16-07EDD48B65F8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0EF809-0403-476D-973D-7EE6895594D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6C9A44-D144-4021-A94E-D9C3703204CB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A3F366-5A18-4627-BB28-7A1CDEFF7841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8FEE29-13B7-45FC-AA00-5531C01CBABD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D4CAB7-55D2-466C-A866-7BE655FE89A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D6C50B-2822-44CC-9C88-274D77FE0307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B979A0-8E78-4F18-9E6A-7941C42B38C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E3FF40-0EAE-4756-A098-C61A5923C1B8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D2BDCD-EF49-4E1F-B09E-B9EA58D2DDF1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745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745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7A8969-2103-4472-909D-75D449F1E4F8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675720-0638-4440-856D-237C7BBB883E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6EDD31-768B-44C5-A657-74F490C81DB3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205481-9DB5-4250-82DA-02E6F35B6FA1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884029-465A-427C-9264-3630E0035827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2AFA58-5554-43C7-AA56-83FCB0036C4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308EC2-531E-485E-9D7F-F03C5E276317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0B14EC-6E96-40F8-BE6A-A6852CD6BD4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8A7CED-E361-4492-A37F-A5DBE6367F8F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2F6F72-82C0-4170-843D-8EE7CA51048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7CBED7-62A6-435E-9701-D8448EA1530C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065C26-AFD8-460D-94F6-B1E9A0395A6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58463B-5B70-4362-939B-DA1B75DB13F7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5CE176-1BBA-465A-A0AD-87F66D85762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1932F1-AA35-4C7D-A6F3-6439FC6A59CA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BD7B82-153B-4F6F-8196-2B68E4F3E1B7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DD6FF3-CD8D-45FF-AD0A-4B12CF30E74C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A1C718-708C-4239-AD03-0BEF6303A8A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5A5D57-3BF3-4D54-B541-D81D2F14AFC9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BF6E6F-FB49-4B2C-BB0A-931DBC471F6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641397-2927-4685-914C-F1C89C8AA238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CE3911-07A7-4E4C-9E4B-A95F232ABDE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777DE5-5D42-495C-86FA-2B296E0933F1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AB281D-774F-4F32-8CB4-1EBF5E9AEAA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745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745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707246-558E-4B54-BA2B-4B6232F27EDD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34A8F-4EA5-4636-8BF6-268E7B1E3CC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C6F267-CC02-4ACC-B8AB-9AC847CF6046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79FCCE-F302-4377-855C-7F770871B90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10E938-EA0A-434D-B5D3-CF90EDB4C07D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F6D30-C9A0-4DFA-9092-F4730CD3851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48683E-CD89-460C-9E78-DD3527D9A05B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DC537F-F2B3-4F3A-BC56-54FBBDD816A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43C810-CB85-4B5B-81DA-9FB313DA53E8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DE5035-A360-480B-8031-FB45399EB0E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BCAC4A-5622-4D3F-AE95-109E6F053600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4DAAEE-BBAF-4EAE-B396-4E781FAFED4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A8AE4C-0379-411A-84D0-996C91709DEC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733272-560B-4C71-B2DE-BBDEEC404E3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9DB65A-6A55-42D7-B9DC-7B97AF728446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B38664-7F4D-428B-B930-44B766C7517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C4E303-020D-4A74-A257-D3709F97C990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C9839B-93B6-4016-ADDB-04D1CE8A5DB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12359C-05DD-414D-8BED-F5E0C6512E84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F0782-4092-4BAF-8623-8F9189FB2DE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8E8E8D-0585-4F95-9BD0-C0E38E4E42CF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CADE2D-69FF-4368-A2EB-72A5525EF5B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E66DE5-A6C6-4E51-A27E-E7279EA6A7EC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92A03-E857-4BD1-9D05-CBDB2B277500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745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745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BAD734-674F-4532-AA25-FE3CC9687303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80A3DC-24F0-42BA-9505-E26B9139B2C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29E21A-275C-40C3-9FCA-8F576C0C300E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0A6A9-9B6A-4713-A603-3FF8EED8ABB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AA7A2-F94C-41DD-BA39-3B8D7A15DF00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218AFB-5D9A-4511-96D0-B3C21117A69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683D79-DD1F-48F7-B5BC-324C30FF656A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48FC41-ADE0-45D1-9CED-DE63F764CA38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 useBgFill="1">
        <p:nvSpPr>
          <p:cNvPr id="1027" name="圆角矩形 7"/>
          <p:cNvSpPr>
            <a:spLocks noChangeArrowheads="1"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ln w="6350" cap="sq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1028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9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30" name="日期占位符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fld id="{6FC3EB6F-E9A7-469B-8659-91AB1B7C8D36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103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1032" name="灯片编号占位符 2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FFFFFF"/>
                </a:solidFill>
                <a:latin typeface="+mj-lt"/>
                <a:ea typeface="+mj-ea"/>
              </a:defRPr>
            </a:lvl1pPr>
          </a:lstStyle>
          <a:p>
            <a:fld id="{535A5C40-EB46-4F8E-8111-EE6F8D4172CD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>
          <a:solidFill>
            <a:schemeClr val="tx1"/>
          </a:solidFill>
          <a:latin typeface="+mn-lt"/>
          <a:ea typeface="+mn-ea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5pPr>
      <a:lvl6pPr marL="18288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6pPr>
      <a:lvl7pPr marL="22860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7pPr>
      <a:lvl8pPr marL="27432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8pPr>
      <a:lvl9pPr marL="32004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 useBgFill="1">
        <p:nvSpPr>
          <p:cNvPr id="2051" name="圆角矩形 10"/>
          <p:cNvSpPr>
            <a:spLocks noChangeArrowheads="1"/>
          </p:cNvSpPr>
          <p:nvPr/>
        </p:nvSpPr>
        <p:spPr bwMode="auto">
          <a:xfrm>
            <a:off x="65088" y="69850"/>
            <a:ext cx="9013825" cy="6691313"/>
          </a:xfrm>
          <a:prstGeom prst="roundRect">
            <a:avLst>
              <a:gd name="adj" fmla="val 4931"/>
            </a:avLst>
          </a:prstGeom>
          <a:ln w="6350" cap="sq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2052" name="矩形 11"/>
          <p:cNvSpPr>
            <a:spLocks noChangeArrowheads="1"/>
          </p:cNvSpPr>
          <p:nvPr/>
        </p:nvSpPr>
        <p:spPr bwMode="auto">
          <a:xfrm>
            <a:off x="63500" y="1449388"/>
            <a:ext cx="9020175" cy="15271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2053" name="矩形 12"/>
          <p:cNvSpPr>
            <a:spLocks noChangeArrowheads="1"/>
          </p:cNvSpPr>
          <p:nvPr/>
        </p:nvSpPr>
        <p:spPr bwMode="auto">
          <a:xfrm>
            <a:off x="63500" y="1397000"/>
            <a:ext cx="9020175" cy="120650"/>
          </a:xfrm>
          <a:prstGeom prst="rect">
            <a:avLst/>
          </a:prstGeom>
          <a:solidFill>
            <a:srgbClr val="E6B1AB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2054" name="矩形 14"/>
          <p:cNvSpPr>
            <a:spLocks noChangeArrowheads="1"/>
          </p:cNvSpPr>
          <p:nvPr/>
        </p:nvSpPr>
        <p:spPr bwMode="auto">
          <a:xfrm>
            <a:off x="63500" y="2976563"/>
            <a:ext cx="9020175" cy="111125"/>
          </a:xfrm>
          <a:prstGeom prst="rect">
            <a:avLst/>
          </a:prstGeom>
          <a:solidFill>
            <a:srgbClr val="918485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pic>
        <p:nvPicPr>
          <p:cNvPr id="2055" name="Picture 10" descr="u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8625" y="285750"/>
            <a:ext cx="11715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6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8" name="日期占位符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fld id="{A335EC48-E6B9-41CA-B6C1-5B94641AFAD3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2059" name="页脚占位符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2060" name="灯片编号占位符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FFFFFF"/>
                </a:solidFill>
                <a:latin typeface="+mj-lt"/>
                <a:ea typeface="+mj-ea"/>
              </a:defRPr>
            </a:lvl1pPr>
          </a:lstStyle>
          <a:p>
            <a:fld id="{AF0DCFEB-C3B2-423C-B316-F04B8A51232B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>
          <a:solidFill>
            <a:schemeClr val="tx1"/>
          </a:solidFill>
          <a:latin typeface="+mn-lt"/>
          <a:ea typeface="+mn-ea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5pPr>
      <a:lvl6pPr marL="18288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6pPr>
      <a:lvl7pPr marL="22860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7pPr>
      <a:lvl8pPr marL="27432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8pPr>
      <a:lvl9pPr marL="32004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 useBgFill="1">
        <p:nvSpPr>
          <p:cNvPr id="3075" name="圆角矩形 7"/>
          <p:cNvSpPr>
            <a:spLocks noChangeArrowheads="1"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ln w="6350" cap="sq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pic>
        <p:nvPicPr>
          <p:cNvPr id="3076" name="Picture 10" descr="u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72375" y="285750"/>
            <a:ext cx="11715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8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7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fld id="{22C1F913-924D-41B4-A366-FA41E16110D2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308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308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FFFFFF"/>
                </a:solidFill>
                <a:latin typeface="+mj-lt"/>
                <a:ea typeface="+mj-ea"/>
              </a:defRPr>
            </a:lvl1pPr>
          </a:lstStyle>
          <a:p>
            <a:fld id="{4EF22B81-4EAB-418D-9671-DB3D6F9782A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>
          <a:solidFill>
            <a:schemeClr val="tx1"/>
          </a:solidFill>
          <a:latin typeface="+mn-lt"/>
          <a:ea typeface="+mn-ea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5pPr>
      <a:lvl6pPr marL="18288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6pPr>
      <a:lvl7pPr marL="22860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7pPr>
      <a:lvl8pPr marL="27432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8pPr>
      <a:lvl9pPr marL="32004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60325" y="60325"/>
            <a:ext cx="9028113" cy="6711950"/>
            <a:chOff x="0" y="0"/>
            <a:chExt cx="5687" cy="4228"/>
          </a:xfrm>
        </p:grpSpPr>
        <p:pic>
          <p:nvPicPr>
            <p:cNvPr id="4100" name="圆角矩形 10"/>
            <p:cNvPicPr>
              <a:picLocks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0" y="0"/>
              <a:ext cx="5687" cy="4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1" name="Text Box 5"/>
            <p:cNvSpPr txBox="1">
              <a:spLocks noChangeArrowheads="1"/>
            </p:cNvSpPr>
            <p:nvPr/>
          </p:nvSpPr>
          <p:spPr bwMode="auto">
            <a:xfrm>
              <a:off x="64" y="67"/>
              <a:ext cx="5556" cy="40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n-US" b="0">
                <a:solidFill>
                  <a:srgbClr val="FFFFFF"/>
                </a:solidFill>
                <a:latin typeface="Perpetua" pitchFamily="18" charset="0"/>
              </a:endParaRPr>
            </a:p>
          </p:txBody>
        </p:sp>
      </p:grpSp>
      <p:sp>
        <p:nvSpPr>
          <p:cNvPr id="4102" name="矩形 11"/>
          <p:cNvSpPr>
            <a:spLocks noChangeArrowheads="1"/>
          </p:cNvSpPr>
          <p:nvPr/>
        </p:nvSpPr>
        <p:spPr bwMode="auto"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4103" name="矩形 12"/>
          <p:cNvSpPr>
            <a:spLocks noChangeArrowheads="1"/>
          </p:cNvSpPr>
          <p:nvPr/>
        </p:nvSpPr>
        <p:spPr bwMode="auto">
          <a:xfrm>
            <a:off x="69850" y="2341563"/>
            <a:ext cx="9013825" cy="46037"/>
          </a:xfrm>
          <a:prstGeom prst="rect">
            <a:avLst/>
          </a:prstGeom>
          <a:solidFill>
            <a:srgbClr val="E6B1AB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4104" name="矩形 14"/>
          <p:cNvSpPr>
            <a:spLocks noChangeArrowheads="1"/>
          </p:cNvSpPr>
          <p:nvPr/>
        </p:nvSpPr>
        <p:spPr bwMode="auto">
          <a:xfrm>
            <a:off x="68263" y="2468563"/>
            <a:ext cx="9015412" cy="46037"/>
          </a:xfrm>
          <a:prstGeom prst="rect">
            <a:avLst/>
          </a:prstGeom>
          <a:solidFill>
            <a:srgbClr val="918485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4105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4106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410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fld id="{757BF78B-7A44-4485-9E9F-9185D6120E82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410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0100" y="6172200"/>
            <a:ext cx="4000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410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FFFFFF"/>
                </a:solidFill>
                <a:latin typeface="+mj-lt"/>
                <a:ea typeface="+mj-ea"/>
              </a:defRPr>
            </a:lvl1pPr>
          </a:lstStyle>
          <a:p>
            <a:fld id="{98431193-41E6-4098-9658-52D4A2E581E8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>
          <a:solidFill>
            <a:schemeClr val="tx1"/>
          </a:solidFill>
          <a:latin typeface="+mn-lt"/>
          <a:ea typeface="+mn-ea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5pPr>
      <a:lvl6pPr marL="18288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6pPr>
      <a:lvl7pPr marL="22860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7pPr>
      <a:lvl8pPr marL="27432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8pPr>
      <a:lvl9pPr marL="32004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 useBgFill="1">
        <p:nvSpPr>
          <p:cNvPr id="5123" name="圆角矩形 7"/>
          <p:cNvSpPr>
            <a:spLocks noChangeArrowheads="1"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ln w="6350" cap="sq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5124" name="矩形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 useBgFill="1">
        <p:nvSpPr>
          <p:cNvPr id="5125" name="圆角矩形 10"/>
          <p:cNvSpPr>
            <a:spLocks noChangeArrowheads="1"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ln w="6350" cap="sq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5126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5127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512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fld id="{A46F9158-1AE0-4E4A-8EB1-77A5AD5132A8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512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513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FFFFFF"/>
                </a:solidFill>
                <a:latin typeface="+mj-lt"/>
                <a:ea typeface="+mj-ea"/>
              </a:defRPr>
            </a:lvl1pPr>
          </a:lstStyle>
          <a:p>
            <a:fld id="{4018CD93-7191-42F9-8F0F-143DC744771A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>
          <a:solidFill>
            <a:schemeClr val="tx1"/>
          </a:solidFill>
          <a:latin typeface="+mn-lt"/>
          <a:ea typeface="+mn-ea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5pPr>
      <a:lvl6pPr marL="18288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6pPr>
      <a:lvl7pPr marL="22860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7pPr>
      <a:lvl8pPr marL="27432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8pPr>
      <a:lvl9pPr marL="32004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 useBgFill="1">
        <p:nvSpPr>
          <p:cNvPr id="6147" name="圆角矩形 7"/>
          <p:cNvSpPr>
            <a:spLocks noChangeArrowheads="1"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ln w="6350" cap="sq" cmpd="sng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6148" name="矩形 9"/>
          <p:cNvSpPr>
            <a:spLocks noChangeArrowheads="1"/>
          </p:cNvSpPr>
          <p:nvPr/>
        </p:nvSpPr>
        <p:spPr bwMode="auto"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6149" name="矩形 10"/>
          <p:cNvSpPr>
            <a:spLocks noChangeArrowheads="1"/>
          </p:cNvSpPr>
          <p:nvPr/>
        </p:nvSpPr>
        <p:spPr bwMode="auto">
          <a:xfrm>
            <a:off x="68263" y="4649788"/>
            <a:ext cx="9007475" cy="46037"/>
          </a:xfrm>
          <a:prstGeom prst="rect">
            <a:avLst/>
          </a:prstGeom>
          <a:solidFill>
            <a:srgbClr val="E6B1AB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6150" name="矩形 11"/>
          <p:cNvSpPr>
            <a:spLocks noChangeArrowheads="1"/>
          </p:cNvSpPr>
          <p:nvPr/>
        </p:nvSpPr>
        <p:spPr bwMode="auto">
          <a:xfrm>
            <a:off x="68263" y="4773613"/>
            <a:ext cx="9007475" cy="47625"/>
          </a:xfrm>
          <a:prstGeom prst="rect">
            <a:avLst/>
          </a:prstGeom>
          <a:solidFill>
            <a:srgbClr val="918485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6151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6152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6153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72200" y="6191250"/>
            <a:ext cx="24765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fld id="{04B93EC1-B4BF-4F1C-AD72-C0DC14AF9021}" type="datetimeFigureOut">
              <a:rPr lang="zh-CN" altLang="en-US"/>
              <a:pPr/>
              <a:t>13-4-22</a:t>
            </a:fld>
            <a:endParaRPr lang="en-US"/>
          </a:p>
        </p:txBody>
      </p:sp>
      <p:sp>
        <p:nvSpPr>
          <p:cNvPr id="6154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14400" y="6172200"/>
            <a:ext cx="3886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155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FFFFFF"/>
                </a:solidFill>
                <a:latin typeface="+mj-lt"/>
                <a:ea typeface="+mj-ea"/>
              </a:defRPr>
            </a:lvl1pPr>
          </a:lstStyle>
          <a:p>
            <a:fld id="{F1F04E72-B11B-4B06-A962-F674FE5379D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accent1"/>
          </a:solidFill>
          <a:latin typeface="Franklin Gothic Book" pitchFamily="34" charset="0"/>
          <a:ea typeface="幼圆" pitchFamily="49" charset="-122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>
          <a:solidFill>
            <a:schemeClr val="tx1"/>
          </a:solidFill>
          <a:latin typeface="+mn-lt"/>
          <a:ea typeface="+mn-ea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5pPr>
      <a:lvl6pPr marL="18288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6pPr>
      <a:lvl7pPr marL="22860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7pPr>
      <a:lvl8pPr marL="27432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8pPr>
      <a:lvl9pPr marL="32004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http://pomelo.netease.com/lordofpomelo" TargetMode="Externa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github.com/pomelonode/pomelo-protobuf" TargetMode="External"/><Relationship Id="rId3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4" Type="http://schemas.openxmlformats.org/officeDocument/2006/relationships/image" Target="../media/image45.png"/><Relationship Id="rId5" Type="http://schemas.openxmlformats.org/officeDocument/2006/relationships/package" Target="../embeddings/Microsoft_Word___2.docx"/><Relationship Id="rId6" Type="http://schemas.openxmlformats.org/officeDocument/2006/relationships/image" Target="../media/image4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melonode/pomelo-protobuf" TargetMode="External"/><Relationship Id="rId4" Type="http://schemas.openxmlformats.org/officeDocument/2006/relationships/hyperlink" Target="http://pomelo.netease.com" TargetMode="External"/><Relationship Id="rId5" Type="http://schemas.openxmlformats.org/officeDocument/2006/relationships/hyperlink" Target="http://nodejs.netease.com" TargetMode="External"/><Relationship Id="rId1" Type="http://schemas.openxmlformats.org/officeDocument/2006/relationships/slideLayout" Target="../slideLayouts/slideLayout24.xml"/><Relationship Id="rId2" Type="http://schemas.openxmlformats.org/officeDocument/2006/relationships/hyperlink" Target="https://github.com/NetEase/pomelo/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ctrTitle" idx="4294967295"/>
          </p:nvPr>
        </p:nvSpPr>
        <p:spPr>
          <a:xfrm>
            <a:off x="457200" y="1506538"/>
            <a:ext cx="8229600" cy="1470025"/>
          </a:xfrm>
        </p:spPr>
        <p:txBody>
          <a:bodyPr anchor="ctr"/>
          <a:lstStyle/>
          <a:p>
            <a:pPr algn="ctr" eaLnBrk="1" hangingPunct="1"/>
            <a:r>
              <a:rPr lang="en-US" altLang="zh-CN" dirty="0" err="1" smtClean="0">
                <a:solidFill>
                  <a:schemeClr val="bg1"/>
                </a:solidFill>
              </a:rPr>
              <a:t>Pomelo</a:t>
            </a:r>
            <a:r>
              <a:rPr lang="en-US" altLang="zh-CN" dirty="0" smtClean="0">
                <a:solidFill>
                  <a:schemeClr val="bg1"/>
                </a:solidFill>
              </a:rPr>
              <a:t>—</a:t>
            </a:r>
            <a:r>
              <a:rPr lang="en-US" altLang="en-US" dirty="0" err="1" smtClean="0">
                <a:solidFill>
                  <a:schemeClr val="bg1"/>
                </a:solidFill>
              </a:rPr>
              <a:t>基于</a:t>
            </a:r>
            <a:r>
              <a:rPr lang="en-US" altLang="zh-CN" dirty="0" err="1" smtClean="0">
                <a:solidFill>
                  <a:schemeClr val="bg1"/>
                </a:solidFill>
              </a:rPr>
              <a:t>Node.js</a:t>
            </a:r>
            <a:r>
              <a:rPr lang="zh-CN" altLang="en-US" dirty="0" smtClean="0">
                <a:solidFill>
                  <a:schemeClr val="bg1"/>
                </a:solidFill>
              </a:rPr>
              <a:t>的游戏服务器框架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3924300" y="5229201"/>
            <a:ext cx="194384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b="0" dirty="0" smtClean="0">
                <a:ea typeface="微软雅黑" pitchFamily="34" charset="-122"/>
              </a:rPr>
              <a:t>网易</a:t>
            </a:r>
            <a:endParaRPr lang="en-US" altLang="zh-CN" b="0" dirty="0" smtClean="0">
              <a:ea typeface="微软雅黑" pitchFamily="34" charset="-122"/>
            </a:endParaRPr>
          </a:p>
          <a:p>
            <a:r>
              <a:rPr lang="zh-CN" altLang="en-US" b="0" dirty="0" smtClean="0">
                <a:ea typeface="微软雅黑" pitchFamily="34" charset="-122"/>
              </a:rPr>
              <a:t>谢骋超</a:t>
            </a:r>
            <a:endParaRPr lang="zh-CN" altLang="en-US" b="0" dirty="0">
              <a:ea typeface="微软雅黑" pitchFamily="34" charset="-122"/>
            </a:endParaRPr>
          </a:p>
          <a:p>
            <a:r>
              <a:rPr lang="zh-CN" altLang="en-US" b="0" dirty="0">
                <a:ea typeface="微软雅黑" pitchFamily="34" charset="-122"/>
              </a:rPr>
              <a:t>@圈圈套</a:t>
            </a:r>
            <a:r>
              <a:rPr lang="zh-CN" altLang="en-US" b="0" dirty="0" smtClean="0">
                <a:ea typeface="微软雅黑" pitchFamily="34" charset="-122"/>
              </a:rPr>
              <a:t>圈圈</a:t>
            </a:r>
            <a:endParaRPr lang="en-US" altLang="zh-CN" b="0" dirty="0" smtClean="0">
              <a:ea typeface="微软雅黑" pitchFamily="34" charset="-122"/>
            </a:endParaRPr>
          </a:p>
          <a:p>
            <a:r>
              <a:rPr lang="en-US" altLang="zh-CN" b="0" dirty="0" smtClean="0">
                <a:ea typeface="微软雅黑" pitchFamily="34" charset="-122"/>
              </a:rPr>
              <a:t>@</a:t>
            </a:r>
            <a:r>
              <a:rPr lang="en-US" altLang="zh-CN" b="0" dirty="0" err="1" smtClean="0">
                <a:ea typeface="微软雅黑" pitchFamily="34" charset="-122"/>
              </a:rPr>
              <a:t>xiecc</a:t>
            </a:r>
            <a:endParaRPr lang="zh-CN" altLang="en-US" b="0" dirty="0"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State of </a:t>
            </a:r>
            <a:r>
              <a:rPr kumimoji="1" lang="en-US" altLang="zh-CN" dirty="0" err="1" smtClean="0"/>
              <a:t>pomelo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is not a </a:t>
            </a:r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single project</a:t>
            </a:r>
          </a:p>
          <a:p>
            <a:r>
              <a:rPr kumimoji="1" lang="en-US" altLang="zh-CN" dirty="0" smtClean="0"/>
              <a:t>Almost 30 repos in total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 descr="屏幕快照 2013-04-22 下午3.00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52736"/>
            <a:ext cx="4655164" cy="57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9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State of 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-- clients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 descr="屏幕快照 2013-04-12 下午4.00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4784"/>
            <a:ext cx="6057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6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State of 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– code 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224" y="2204864"/>
            <a:ext cx="3658224" cy="419370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5616" y="162880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Code reading </a:t>
            </a:r>
            <a:r>
              <a:rPr kumimoji="1" lang="en-US" altLang="zh-CN" dirty="0" smtClean="0"/>
              <a:t>in community</a:t>
            </a:r>
            <a:endParaRPr kumimoji="1" lang="zh-CN" altLang="en-US" dirty="0"/>
          </a:p>
        </p:txBody>
      </p:sp>
      <p:pic>
        <p:nvPicPr>
          <p:cNvPr id="10" name="图片 9" descr="62a4e7cejw1e3p8lb2v40j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2060848"/>
            <a:ext cx="2736304" cy="45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2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State of </a:t>
            </a:r>
            <a:r>
              <a:rPr kumimoji="1" lang="en-US" altLang="zh-CN" dirty="0" err="1" smtClean="0"/>
              <a:t>pomelo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Realtime</a:t>
            </a:r>
            <a:r>
              <a:rPr kumimoji="1" lang="en-US" altLang="zh-CN" dirty="0" smtClean="0"/>
              <a:t> application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网易消息推送</a:t>
            </a:r>
            <a:r>
              <a:rPr kumimoji="1" lang="zh-CN" altLang="en-US" dirty="0" smtClean="0"/>
              <a:t>平台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已上线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en-US" altLang="zh-CN" dirty="0" smtClean="0"/>
              <a:t>Games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N</a:t>
            </a:r>
            <a:r>
              <a:rPr kumimoji="1" lang="zh-CN" altLang="en-US" dirty="0" smtClean="0"/>
              <a:t>款移动网络游戏正在开发中</a:t>
            </a:r>
            <a:endParaRPr kumimoji="1" lang="en-US" altLang="zh-CN" dirty="0" smtClean="0"/>
          </a:p>
          <a:p>
            <a:pPr marL="319088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60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Category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The state of </a:t>
            </a:r>
            <a:r>
              <a:rPr lang="en-US" altLang="zh-CN" sz="2800" dirty="0" err="1"/>
              <a:t>pomelo</a:t>
            </a:r>
            <a:endParaRPr lang="en-US" altLang="zh-CN" sz="2800" dirty="0"/>
          </a:p>
          <a:p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</a:rPr>
              <a:t>Overview</a:t>
            </a:r>
            <a:endParaRPr lang="zh-CN" altLang="zh-CN" sz="28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zh-CN" sz="2800" dirty="0"/>
              <a:t>Framework</a:t>
            </a:r>
          </a:p>
          <a:p>
            <a:r>
              <a:rPr lang="zh-CN" altLang="zh-CN" sz="2800" dirty="0" smtClean="0"/>
              <a:t>Practice</a:t>
            </a:r>
            <a:endParaRPr lang="en-US" altLang="zh-CN" sz="2800" dirty="0" smtClean="0"/>
          </a:p>
          <a:p>
            <a:r>
              <a:rPr lang="en-US" altLang="zh-CN" sz="2800" dirty="0" smtClean="0"/>
              <a:t>Evolution</a:t>
            </a:r>
            <a:endParaRPr lang="zh-CN" altLang="zh-CN" sz="2800" dirty="0"/>
          </a:p>
          <a:p>
            <a:r>
              <a:rPr lang="zh-CN" altLang="zh-CN" sz="2800" dirty="0"/>
              <a:t>Performance</a:t>
            </a:r>
            <a:endParaRPr lang="en-US" altLang="zh-CN" sz="28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29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Overview---</a:t>
            </a:r>
            <a:r>
              <a:rPr lang="en-US" altLang="zh-CN" dirty="0" err="1" smtClean="0"/>
              <a:t>node.js</a:t>
            </a:r>
            <a:r>
              <a:rPr lang="en-US" altLang="zh-CN" dirty="0" smtClean="0"/>
              <a:t> and game server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4653136"/>
            <a:ext cx="7200800" cy="1584176"/>
          </a:xfrm>
        </p:spPr>
        <p:txBody>
          <a:bodyPr/>
          <a:lstStyle/>
          <a:p>
            <a:r>
              <a:rPr lang="en-US" altLang="zh-CN" sz="2800" dirty="0" smtClean="0"/>
              <a:t>Game Server</a:t>
            </a:r>
          </a:p>
          <a:p>
            <a:pPr>
              <a:buNone/>
            </a:pPr>
            <a:r>
              <a:rPr lang="en-US" altLang="zh-CN" sz="2800" dirty="0" smtClean="0"/>
              <a:t>Fast                     Scalable </a:t>
            </a:r>
          </a:p>
          <a:p>
            <a:pPr>
              <a:buNone/>
            </a:pPr>
            <a:r>
              <a:rPr lang="en-US" altLang="zh-CN" sz="2800" dirty="0" smtClean="0"/>
              <a:t>Network             Real-time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772816"/>
            <a:ext cx="7560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dirty="0" smtClean="0">
                <a:cs typeface="Arial" pitchFamily="34" charset="0"/>
              </a:rPr>
              <a:t>Node.js is a platform built on Chrome's JavaScript runtime for easily building </a:t>
            </a:r>
            <a:r>
              <a:rPr lang="en-US" altLang="zh-CN" sz="2400" b="0" dirty="0" smtClean="0">
                <a:solidFill>
                  <a:srgbClr val="FF0000"/>
                </a:solidFill>
                <a:cs typeface="Arial" pitchFamily="34" charset="0"/>
              </a:rPr>
              <a:t>fast, scalable network applications</a:t>
            </a:r>
            <a:r>
              <a:rPr lang="en-US" altLang="zh-CN" sz="2400" b="0" dirty="0" smtClean="0">
                <a:cs typeface="Arial" pitchFamily="34" charset="0"/>
              </a:rPr>
              <a:t>. Node.js uses an event-driven, non-blocking I/O model that makes it lightweight and efficient, perfect for data-intensive</a:t>
            </a:r>
            <a:r>
              <a:rPr lang="en-US" altLang="zh-CN" sz="2400" b="0" dirty="0" smtClean="0">
                <a:solidFill>
                  <a:srgbClr val="FF0000"/>
                </a:solidFill>
                <a:cs typeface="Arial" pitchFamily="34" charset="0"/>
              </a:rPr>
              <a:t> real-time applications</a:t>
            </a:r>
            <a:r>
              <a:rPr lang="en-US" altLang="zh-CN" sz="2400" b="0" dirty="0" smtClean="0">
                <a:cs typeface="Arial" pitchFamily="34" charset="0"/>
              </a:rPr>
              <a:t> that run across distributed devices.</a:t>
            </a:r>
            <a:endParaRPr lang="zh-CN" altLang="en-US" sz="2400" b="0" dirty="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 --- </a:t>
            </a:r>
            <a:r>
              <a:rPr lang="en-US" altLang="zh-CN" dirty="0" err="1" smtClean="0"/>
              <a:t>node.js</a:t>
            </a:r>
            <a:r>
              <a:rPr lang="en-US" altLang="zh-CN" dirty="0" smtClean="0"/>
              <a:t> advantages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5149552"/>
          </a:xfrm>
        </p:spPr>
        <p:txBody>
          <a:bodyPr/>
          <a:lstStyle/>
          <a:p>
            <a:r>
              <a:rPr lang="en-US" altLang="zh-CN" dirty="0" smtClean="0"/>
              <a:t>Scalability  -- event driven I/O</a:t>
            </a:r>
          </a:p>
          <a:p>
            <a:pPr lvl="1"/>
            <a:r>
              <a:rPr lang="en-US" altLang="zh-CN" dirty="0" smtClean="0"/>
              <a:t>Game, high density network communication</a:t>
            </a:r>
            <a:br>
              <a:rPr lang="en-US" altLang="zh-CN" dirty="0" smtClean="0"/>
            </a:br>
            <a:endParaRPr lang="en-US" altLang="zh-CN" dirty="0" smtClean="0"/>
          </a:p>
          <a:p>
            <a:r>
              <a:rPr lang="en-US" altLang="zh-CN" dirty="0" smtClean="0"/>
              <a:t>Language,  </a:t>
            </a:r>
            <a:r>
              <a:rPr lang="en-US" altLang="zh-CN" dirty="0" err="1" smtClean="0"/>
              <a:t>javascript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Browser, HTML5, unity3d, </a:t>
            </a:r>
            <a:r>
              <a:rPr lang="en-US" altLang="zh-CN" dirty="0" smtClean="0"/>
              <a:t>cocos2d-x, other </a:t>
            </a:r>
            <a:r>
              <a:rPr lang="en-US" altLang="zh-CN" dirty="0" smtClean="0"/>
              <a:t>platform –  same language in client and server</a:t>
            </a:r>
          </a:p>
          <a:p>
            <a:pPr lvl="1"/>
            <a:r>
              <a:rPr lang="en-US" altLang="zh-CN" dirty="0" smtClean="0"/>
              <a:t>Lightweight, development efficiency, really quick iteration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Multi-Process, Single thread</a:t>
            </a:r>
          </a:p>
          <a:p>
            <a:pPr lvl="1"/>
            <a:r>
              <a:rPr lang="en-US" altLang="zh-CN" dirty="0" smtClean="0"/>
              <a:t>No lock</a:t>
            </a:r>
          </a:p>
          <a:p>
            <a:pPr lvl="1"/>
            <a:r>
              <a:rPr lang="en-US" altLang="zh-CN" dirty="0" smtClean="0"/>
              <a:t>Simple</a:t>
            </a:r>
          </a:p>
          <a:p>
            <a:pPr lvl="1"/>
            <a:endParaRPr lang="en-US" altLang="zh-CN" dirty="0"/>
          </a:p>
          <a:p>
            <a:pPr marL="319088" lvl="1" indent="0">
              <a:buNone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 </a:t>
            </a:r>
            <a:r>
              <a:rPr lang="en-US" altLang="zh-CN" dirty="0" smtClean="0"/>
              <a:t>– </a:t>
            </a:r>
            <a:r>
              <a:rPr lang="en-US" altLang="zh-CN" dirty="0" err="1" smtClean="0"/>
              <a:t>node.js</a:t>
            </a:r>
            <a:r>
              <a:rPr lang="en-US" altLang="zh-CN" dirty="0" smtClean="0"/>
              <a:t> disadvantage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Some CPU sensitive actions</a:t>
            </a:r>
          </a:p>
          <a:p>
            <a:pPr lvl="1"/>
            <a:r>
              <a:rPr lang="en-US" altLang="zh-CN" sz="2800" dirty="0" smtClean="0"/>
              <a:t>Path finding</a:t>
            </a:r>
          </a:p>
          <a:p>
            <a:pPr lvl="1"/>
            <a:r>
              <a:rPr lang="en-US" altLang="zh-CN" sz="2800" dirty="0" smtClean="0"/>
              <a:t>AI</a:t>
            </a:r>
          </a:p>
          <a:p>
            <a:pPr lvl="1"/>
            <a:endParaRPr lang="en-US" altLang="zh-CN" sz="2800" dirty="0" smtClean="0"/>
          </a:p>
          <a:p>
            <a:pPr marL="273050" lvl="1" indent="-273050">
              <a:spcBef>
                <a:spcPts val="575"/>
              </a:spcBef>
              <a:buClr>
                <a:schemeClr val="accent1"/>
              </a:buClr>
            </a:pPr>
            <a:r>
              <a:rPr lang="en-US" altLang="zh-CN" sz="2800" dirty="0" smtClean="0">
                <a:cs typeface="+mn-cs"/>
              </a:rPr>
              <a:t>Solution</a:t>
            </a:r>
          </a:p>
          <a:p>
            <a:pPr lvl="1"/>
            <a:r>
              <a:rPr lang="en-US" altLang="zh-CN" sz="2800" dirty="0" smtClean="0"/>
              <a:t>Optimization</a:t>
            </a:r>
          </a:p>
          <a:p>
            <a:pPr lvl="1"/>
            <a:r>
              <a:rPr lang="en-US" altLang="zh-CN" sz="2800" dirty="0" smtClean="0"/>
              <a:t>Divide  process</a:t>
            </a:r>
          </a:p>
          <a:p>
            <a:pPr lvl="1"/>
            <a:r>
              <a:rPr lang="en-US" altLang="zh-CN" sz="2800" dirty="0" smtClean="0"/>
              <a:t>All can be solved in practice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 err="1" smtClean="0"/>
              <a:t>Node.js</a:t>
            </a:r>
            <a:r>
              <a:rPr kumimoji="1" lang="en-US" altLang="zh-CN" sz="3600" dirty="0" smtClean="0"/>
              <a:t> </a:t>
            </a:r>
            <a:r>
              <a:rPr kumimoji="1" lang="en-US" altLang="zh-CN" sz="3600" dirty="0" smtClean="0"/>
              <a:t>game—</a:t>
            </a:r>
            <a:r>
              <a:rPr kumimoji="1" lang="en-US" altLang="zh-CN" sz="3600" dirty="0" smtClean="0"/>
              <a:t>Mozilla </a:t>
            </a:r>
            <a:r>
              <a:rPr kumimoji="1" lang="en-US" altLang="zh-CN" sz="3600" dirty="0" err="1" smtClean="0"/>
              <a:t>BrowserQuest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屏幕快照 2013-04-04 上午10.42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7128792" cy="491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Node.js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/>
              <a:t>game—</a:t>
            </a:r>
            <a:r>
              <a:rPr kumimoji="1" lang="en-US" altLang="zh-CN" dirty="0" err="1" smtClean="0"/>
              <a:t>google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gritsgame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屏幕快照 2013-04-04 上午10.45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8"/>
            <a:ext cx="733182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5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Category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 smtClean="0">
                <a:solidFill>
                  <a:srgbClr val="FFC000"/>
                </a:solidFill>
              </a:rPr>
              <a:t>The state of </a:t>
            </a:r>
            <a:r>
              <a:rPr lang="en-US" altLang="zh-CN" sz="3200" dirty="0" err="1" smtClean="0">
                <a:solidFill>
                  <a:srgbClr val="FFC000"/>
                </a:solidFill>
              </a:rPr>
              <a:t>pomelo</a:t>
            </a:r>
            <a:endParaRPr lang="en-US" altLang="zh-CN" sz="3200" dirty="0" smtClean="0">
              <a:solidFill>
                <a:srgbClr val="FFC000"/>
              </a:solidFill>
            </a:endParaRPr>
          </a:p>
          <a:p>
            <a:r>
              <a:rPr lang="en-US" altLang="zh-CN" sz="3200" dirty="0" smtClean="0"/>
              <a:t>Overview</a:t>
            </a:r>
            <a:endParaRPr lang="zh-CN" altLang="zh-CN" sz="3200" dirty="0"/>
          </a:p>
          <a:p>
            <a:r>
              <a:rPr lang="zh-CN" altLang="zh-CN" sz="3200" dirty="0" smtClean="0"/>
              <a:t>Framework</a:t>
            </a:r>
            <a:endParaRPr lang="zh-CN" altLang="zh-CN" sz="3200" dirty="0"/>
          </a:p>
          <a:p>
            <a:r>
              <a:rPr lang="zh-CN" altLang="zh-CN" sz="3200" dirty="0" smtClean="0"/>
              <a:t>Practice</a:t>
            </a:r>
            <a:endParaRPr lang="zh-CN" altLang="zh-CN" sz="3200" dirty="0"/>
          </a:p>
          <a:p>
            <a:r>
              <a:rPr lang="en-US" altLang="zh-CN" sz="3200" dirty="0" smtClean="0"/>
              <a:t>Evolution</a:t>
            </a:r>
          </a:p>
          <a:p>
            <a:r>
              <a:rPr lang="zh-CN" altLang="zh-CN" sz="3200" dirty="0"/>
              <a:t>Performance</a:t>
            </a:r>
            <a:endParaRPr lang="en-US" altLang="zh-CN" sz="3200" dirty="0"/>
          </a:p>
          <a:p>
            <a:endParaRPr lang="zh-CN" altLang="zh-CN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 -- our 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hlinkClick r:id="rId2"/>
              </a:rPr>
              <a:t>http://pomelo.netease.com/lordofpomelo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9632" y="2348880"/>
            <a:ext cx="6336704" cy="3559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Overview---architecture of 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5" descr="新建 Microsoft Office Visio 绘图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03648" y="1700808"/>
            <a:ext cx="637222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687474703a2f2f706f6d656c6f2e6e6574656173652e636f6d2f7265736f757263652f646f63756d656e74496d6167652f6c6f72646f66706f6d656c6f2f73657276657273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7416824" cy="509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5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 --- game VS web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 smtClean="0"/>
              <a:t>Long  connection VS  Short connection</a:t>
            </a:r>
          </a:p>
          <a:p>
            <a:r>
              <a:rPr lang="en-US" altLang="zh-CN" sz="3200" dirty="0" smtClean="0"/>
              <a:t>Partition:  area based VS Load balanced cluster</a:t>
            </a:r>
          </a:p>
          <a:p>
            <a:r>
              <a:rPr lang="en-US" altLang="zh-CN" sz="3200" dirty="0" err="1" smtClean="0"/>
              <a:t>Stateful</a:t>
            </a:r>
            <a:r>
              <a:rPr lang="en-US" altLang="zh-CN" sz="3200" dirty="0" smtClean="0"/>
              <a:t> VS  Stateless</a:t>
            </a:r>
          </a:p>
          <a:p>
            <a:r>
              <a:rPr lang="en-US" altLang="zh-CN" sz="3200" dirty="0" smtClean="0"/>
              <a:t>Request/Broadcast  VS  Request/response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Problem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Distributed development is hard, is it</a:t>
            </a:r>
            <a:r>
              <a:rPr kumimoji="1" lang="en-US" altLang="zh-CN" dirty="0" smtClean="0"/>
              <a:t>?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How </a:t>
            </a:r>
            <a:r>
              <a:rPr kumimoji="1" lang="en-US" altLang="zh-CN" dirty="0"/>
              <a:t>many codes for this complicated architecture?</a:t>
            </a:r>
          </a:p>
          <a:p>
            <a:r>
              <a:rPr kumimoji="1" lang="en-US" altLang="zh-CN" dirty="0"/>
              <a:t>A lot of servers and server types, how to manage?</a:t>
            </a:r>
          </a:p>
          <a:p>
            <a:r>
              <a:rPr kumimoji="1" lang="en-US" altLang="zh-CN" dirty="0"/>
              <a:t>The server side </a:t>
            </a:r>
            <a:r>
              <a:rPr kumimoji="1" lang="en-US" altLang="zh-CN" dirty="0" err="1"/>
              <a:t>rpc</a:t>
            </a:r>
            <a:r>
              <a:rPr kumimoji="1" lang="en-US" altLang="zh-CN" dirty="0"/>
              <a:t> is complicated, how to simplify?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A lot of processes</a:t>
            </a:r>
          </a:p>
          <a:p>
            <a:pPr lvl="1"/>
            <a:r>
              <a:rPr kumimoji="1" lang="en-US" altLang="zh-CN" dirty="0"/>
              <a:t>How many servers do we need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How to spot the problem on multiple servers</a:t>
            </a:r>
            <a:r>
              <a:rPr kumimoji="1" lang="zh-CN" altLang="en-US" dirty="0"/>
              <a:t>？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en-US" altLang="zh-CN" dirty="0"/>
              <a:t>Is it too heavy, not efficient</a:t>
            </a:r>
            <a:r>
              <a:rPr kumimoji="1" lang="en-US" altLang="zh-CN" dirty="0" smtClean="0"/>
              <a:t>?</a:t>
            </a:r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14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274638"/>
            <a:ext cx="8075240" cy="1143000"/>
          </a:xfrm>
        </p:spPr>
        <p:txBody>
          <a:bodyPr/>
          <a:lstStyle/>
          <a:p>
            <a:r>
              <a:rPr lang="en-US" altLang="zh-CN" dirty="0" smtClean="0"/>
              <a:t>Overview --- how to solve complexity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 smtClean="0"/>
              <a:t>Too …  complicated?</a:t>
            </a:r>
            <a:endParaRPr lang="zh-CN" alt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204864"/>
            <a:ext cx="3672408" cy="232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63688" y="5373216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0070C0"/>
                </a:solidFill>
              </a:rPr>
              <a:t>solution:      framework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With </a:t>
            </a:r>
            <a:r>
              <a:rPr kumimoji="1" lang="en-US" altLang="zh-CN" dirty="0" err="1" smtClean="0"/>
              <a:t>pomelo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Pomelo</a:t>
            </a:r>
            <a:r>
              <a:rPr kumimoji="1" lang="en-US" altLang="zh-CN" dirty="0"/>
              <a:t> makes distributed development really easy and </a:t>
            </a:r>
            <a:r>
              <a:rPr kumimoji="1" lang="en-US" altLang="zh-CN" dirty="0" smtClean="0"/>
              <a:t>pleasant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Achieve </a:t>
            </a:r>
            <a:r>
              <a:rPr kumimoji="1" lang="en-US" altLang="zh-CN" dirty="0"/>
              <a:t>this architecture---almost zero Code</a:t>
            </a:r>
          </a:p>
          <a:p>
            <a:r>
              <a:rPr kumimoji="1" lang="en-US" altLang="zh-CN" dirty="0"/>
              <a:t>Server types and servers </a:t>
            </a:r>
            <a:r>
              <a:rPr kumimoji="1" lang="en-US" altLang="zh-CN" dirty="0" err="1"/>
              <a:t>extention</a:t>
            </a:r>
            <a:r>
              <a:rPr kumimoji="1" lang="en-US" altLang="zh-CN" dirty="0"/>
              <a:t>  --- simple</a:t>
            </a:r>
          </a:p>
          <a:p>
            <a:r>
              <a:rPr kumimoji="1" lang="en-US" altLang="zh-CN" dirty="0"/>
              <a:t>Servers </a:t>
            </a:r>
            <a:r>
              <a:rPr kumimoji="1" lang="en-US" altLang="zh-CN" dirty="0" err="1" smtClean="0"/>
              <a:t>rpc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--- </a:t>
            </a:r>
            <a:r>
              <a:rPr kumimoji="1" lang="en-US" altLang="zh-CN" dirty="0" smtClean="0"/>
              <a:t>simple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zero </a:t>
            </a:r>
            <a:r>
              <a:rPr kumimoji="1" lang="en-US" altLang="zh-CN" dirty="0" err="1"/>
              <a:t>config</a:t>
            </a:r>
            <a:r>
              <a:rPr kumimoji="1" lang="en-US" altLang="zh-CN" dirty="0"/>
              <a:t>, no stub</a:t>
            </a:r>
          </a:p>
          <a:p>
            <a:r>
              <a:rPr kumimoji="1" lang="en-US" altLang="zh-CN" dirty="0"/>
              <a:t>A lot of processes</a:t>
            </a:r>
          </a:p>
          <a:p>
            <a:pPr lvl="1"/>
            <a:r>
              <a:rPr kumimoji="1" lang="en-US" altLang="zh-CN" dirty="0"/>
              <a:t>One machine, small amount of resources</a:t>
            </a:r>
          </a:p>
          <a:p>
            <a:pPr lvl="1"/>
            <a:r>
              <a:rPr kumimoji="1" lang="en-US" altLang="zh-CN" dirty="0"/>
              <a:t>Single console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quick spot problem, no different to single process</a:t>
            </a:r>
          </a:p>
          <a:p>
            <a:pPr lvl="1"/>
            <a:r>
              <a:rPr kumimoji="1" lang="en-US" altLang="zh-CN" dirty="0"/>
              <a:t>Lightweight, extremely quick to start </a:t>
            </a:r>
            <a:r>
              <a:rPr kumimoji="1" lang="en-US" altLang="zh-CN" dirty="0" smtClean="0"/>
              <a:t>up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05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Category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/>
              <a:t>The state of </a:t>
            </a:r>
            <a:r>
              <a:rPr lang="en-US" altLang="zh-CN" sz="3200" dirty="0" err="1"/>
              <a:t>pomelo</a:t>
            </a:r>
            <a:endParaRPr lang="en-US" altLang="zh-CN" sz="3200" dirty="0"/>
          </a:p>
          <a:p>
            <a:r>
              <a:rPr lang="en-US" altLang="zh-CN" sz="3200" dirty="0"/>
              <a:t>O</a:t>
            </a:r>
            <a:r>
              <a:rPr lang="zh-CN" altLang="zh-CN" sz="3200" dirty="0"/>
              <a:t>verview</a:t>
            </a:r>
          </a:p>
          <a:p>
            <a:r>
              <a:rPr lang="zh-CN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Framework</a:t>
            </a:r>
          </a:p>
          <a:p>
            <a:r>
              <a:rPr lang="zh-CN" altLang="zh-CN" sz="3200" dirty="0" smtClean="0"/>
              <a:t>Practice</a:t>
            </a:r>
            <a:endParaRPr lang="en-US" altLang="zh-CN" sz="3200" dirty="0" smtClean="0"/>
          </a:p>
          <a:p>
            <a:r>
              <a:rPr lang="en-US" altLang="zh-CN" sz="3200" dirty="0" smtClean="0"/>
              <a:t>Evolution</a:t>
            </a:r>
            <a:endParaRPr lang="zh-CN" altLang="zh-CN" sz="3200" dirty="0"/>
          </a:p>
          <a:p>
            <a:r>
              <a:rPr lang="zh-CN" altLang="zh-CN" sz="3200" dirty="0" smtClean="0"/>
              <a:t>Performance</a:t>
            </a:r>
            <a:endParaRPr lang="en-US" altLang="zh-CN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---</a:t>
            </a:r>
            <a:endParaRPr lang="zh-CN" alt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1879" y="620688"/>
            <a:ext cx="202028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00808"/>
            <a:ext cx="811530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--- design goal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Abstract of servers(processes)</a:t>
            </a:r>
          </a:p>
          <a:p>
            <a:pPr lvl="1"/>
            <a:r>
              <a:rPr lang="en-US" altLang="zh-CN" dirty="0" smtClean="0"/>
              <a:t>Auto extend server types</a:t>
            </a:r>
          </a:p>
          <a:p>
            <a:pPr lvl="1"/>
            <a:r>
              <a:rPr lang="en-US" altLang="zh-CN" dirty="0" smtClean="0"/>
              <a:t>Auto extend servers</a:t>
            </a:r>
          </a:p>
          <a:p>
            <a:pPr lvl="1">
              <a:buNone/>
            </a:pPr>
            <a:endParaRPr lang="en-US" altLang="zh-CN" dirty="0" smtClean="0"/>
          </a:p>
          <a:p>
            <a:pPr marL="273050" lvl="1" indent="-273050">
              <a:spcBef>
                <a:spcPts val="575"/>
              </a:spcBef>
              <a:buClr>
                <a:schemeClr val="accent1"/>
              </a:buClr>
            </a:pPr>
            <a:r>
              <a:rPr lang="en-US" altLang="zh-CN" sz="2600" dirty="0" smtClean="0">
                <a:cs typeface="+mn-cs"/>
              </a:rPr>
              <a:t>Abstract of request , response and broadcast</a:t>
            </a:r>
          </a:p>
          <a:p>
            <a:pPr lvl="1"/>
            <a:r>
              <a:rPr lang="en-US" altLang="zh-CN" dirty="0" smtClean="0"/>
              <a:t>Zero </a:t>
            </a:r>
            <a:r>
              <a:rPr lang="en-US" altLang="zh-CN" dirty="0" err="1" smtClean="0"/>
              <a:t>config</a:t>
            </a:r>
            <a:r>
              <a:rPr lang="en-US" altLang="zh-CN" dirty="0" smtClean="0"/>
              <a:t> request </a:t>
            </a:r>
          </a:p>
          <a:p>
            <a:pPr lvl="1"/>
            <a:r>
              <a:rPr lang="en-US" altLang="zh-CN" dirty="0" smtClean="0"/>
              <a:t>Simple broadcast </a:t>
            </a:r>
            <a:r>
              <a:rPr lang="en-US" altLang="zh-CN" dirty="0" err="1" smtClean="0"/>
              <a:t>api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Other mechanisms: filter, session</a:t>
            </a:r>
          </a:p>
          <a:p>
            <a:pPr lvl="1">
              <a:buNone/>
            </a:pPr>
            <a:endParaRPr lang="en-US" altLang="zh-CN" dirty="0" smtClean="0"/>
          </a:p>
          <a:p>
            <a:pPr marL="273050" lvl="1" indent="-273050">
              <a:spcBef>
                <a:spcPts val="575"/>
              </a:spcBef>
              <a:buClr>
                <a:schemeClr val="accent1"/>
              </a:buClr>
            </a:pPr>
            <a:r>
              <a:rPr lang="en-US" altLang="zh-CN" sz="2600" dirty="0" smtClean="0">
                <a:cs typeface="+mn-cs"/>
              </a:rPr>
              <a:t>Servers communication---</a:t>
            </a:r>
            <a:r>
              <a:rPr lang="en-US" altLang="zh-CN" dirty="0" err="1" smtClean="0"/>
              <a:t>rpc</a:t>
            </a:r>
            <a:r>
              <a:rPr lang="en-US" altLang="zh-CN" dirty="0" smtClean="0"/>
              <a:t> framework</a:t>
            </a:r>
          </a:p>
          <a:p>
            <a:pPr lvl="1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state of </a:t>
            </a:r>
            <a:r>
              <a:rPr kumimoji="1" lang="en-US" altLang="zh-CN" dirty="0" err="1" smtClean="0"/>
              <a:t>pomelo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Fast</a:t>
            </a:r>
            <a:r>
              <a:rPr kumimoji="1" lang="en-US" altLang="zh-CN" dirty="0" smtClean="0"/>
              <a:t>, scalable, distributed game server framework for </a:t>
            </a:r>
            <a:r>
              <a:rPr kumimoji="1" lang="en-US" altLang="zh-CN" dirty="0" err="1" smtClean="0"/>
              <a:t>node.js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R</a:t>
            </a:r>
            <a:r>
              <a:rPr kumimoji="1" lang="en-US" altLang="zh-CN" dirty="0" err="1" smtClean="0"/>
              <a:t>ealtime</a:t>
            </a:r>
            <a:r>
              <a:rPr kumimoji="1" lang="en-US" altLang="zh-CN" dirty="0" smtClean="0"/>
              <a:t> application server framework.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Open sourced    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V0.2.0     2012.11.20 </a:t>
            </a:r>
          </a:p>
          <a:p>
            <a:pPr marL="0" indent="0">
              <a:buNone/>
            </a:pPr>
            <a:r>
              <a:rPr kumimoji="1" lang="en-US" altLang="zh-CN" dirty="0" smtClean="0"/>
              <a:t>V0.3.0     2013.3.8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 descr="屏幕快照 2013-03-18 下午5.4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6"/>
            <a:ext cx="2247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9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Framework --- server abstraction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Why the name of </a:t>
            </a:r>
            <a:r>
              <a:rPr kumimoji="1" lang="en-US" altLang="zh-CN" dirty="0" err="1" smtClean="0"/>
              <a:t>node.js</a:t>
            </a:r>
            <a:r>
              <a:rPr kumimoji="1" lang="en-US" altLang="zh-CN" dirty="0" smtClean="0"/>
              <a:t>?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Why web do not need server abstraction?</a:t>
            </a:r>
          </a:p>
          <a:p>
            <a:pPr lvl="1"/>
            <a:r>
              <a:rPr kumimoji="1" lang="en-US" altLang="zh-CN" dirty="0" smtClean="0"/>
              <a:t>Web is stateless</a:t>
            </a:r>
          </a:p>
          <a:p>
            <a:pPr lvl="1"/>
            <a:r>
              <a:rPr kumimoji="1" lang="en-US" altLang="zh-CN" dirty="0" smtClean="0"/>
              <a:t>Load balancer, </a:t>
            </a:r>
            <a:r>
              <a:rPr kumimoji="1" lang="en-US" altLang="zh-CN" dirty="0" err="1"/>
              <a:t>n</a:t>
            </a:r>
            <a:r>
              <a:rPr kumimoji="1" lang="en-US" altLang="zh-CN" dirty="0" err="1" smtClean="0"/>
              <a:t>ginx</a:t>
            </a:r>
            <a:r>
              <a:rPr kumimoji="1" lang="en-US" altLang="zh-CN" dirty="0" smtClean="0"/>
              <a:t>, apache</a:t>
            </a:r>
          </a:p>
          <a:p>
            <a:pPr lvl="1"/>
            <a:r>
              <a:rPr kumimoji="1" lang="en-US" altLang="zh-CN" dirty="0"/>
              <a:t>C</a:t>
            </a:r>
            <a:r>
              <a:rPr kumimoji="1" lang="en-US" altLang="zh-CN" dirty="0" smtClean="0"/>
              <a:t>luster frameworks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Why server abstraction in </a:t>
            </a:r>
            <a:r>
              <a:rPr kumimoji="1" lang="en-US" altLang="zh-CN" dirty="0" err="1"/>
              <a:t>pomelo</a:t>
            </a:r>
            <a:r>
              <a:rPr kumimoji="1" lang="en-US" altLang="zh-CN" dirty="0"/>
              <a:t> framework</a:t>
            </a:r>
            <a:r>
              <a:rPr kumimoji="1" lang="en-US" altLang="zh-CN" dirty="0" smtClean="0"/>
              <a:t>?</a:t>
            </a:r>
          </a:p>
          <a:p>
            <a:pPr lvl="1"/>
            <a:r>
              <a:rPr kumimoji="1" lang="en-US" altLang="zh-CN" dirty="0" smtClean="0"/>
              <a:t>Game is </a:t>
            </a:r>
            <a:r>
              <a:rPr kumimoji="1" lang="en-US" altLang="zh-CN" dirty="0" err="1" smtClean="0"/>
              <a:t>stateful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Multi-processes cooperate for </a:t>
            </a:r>
            <a:r>
              <a:rPr kumimoji="1" lang="en-US" altLang="zh-CN" dirty="0" smtClean="0"/>
              <a:t>one </a:t>
            </a:r>
            <a:r>
              <a:rPr kumimoji="1" lang="en-US" altLang="zh-CN" dirty="0"/>
              <a:t>task</a:t>
            </a:r>
          </a:p>
          <a:p>
            <a:pPr marL="319088" lvl="1" indent="0">
              <a:buNone/>
            </a:pP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22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--- server abstraction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827584" y="1700808"/>
            <a:ext cx="7416824" cy="4464496"/>
            <a:chOff x="1043608" y="1484784"/>
            <a:chExt cx="7416824" cy="4464496"/>
          </a:xfrm>
        </p:grpSpPr>
        <p:sp>
          <p:nvSpPr>
            <p:cNvPr id="5" name="圆角矩形 4"/>
            <p:cNvSpPr/>
            <p:nvPr/>
          </p:nvSpPr>
          <p:spPr>
            <a:xfrm>
              <a:off x="1619672" y="2708920"/>
              <a:ext cx="1296144" cy="64807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frontend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763688" y="4797152"/>
              <a:ext cx="1296144" cy="648072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frontend</a:t>
              </a:r>
              <a:endParaRPr lang="zh-CN" altLang="en-US" sz="1600" dirty="0"/>
            </a:p>
          </p:txBody>
        </p:sp>
        <p:sp>
          <p:nvSpPr>
            <p:cNvPr id="7" name="椭圆 6"/>
            <p:cNvSpPr/>
            <p:nvPr/>
          </p:nvSpPr>
          <p:spPr>
            <a:xfrm>
              <a:off x="4788024" y="2204864"/>
              <a:ext cx="1584176" cy="86409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backend</a:t>
              </a:r>
              <a:endParaRPr lang="zh-CN" altLang="en-US" sz="1600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4355976" y="3717032"/>
              <a:ext cx="1584176" cy="86409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backend</a:t>
              </a:r>
              <a:endParaRPr lang="zh-CN" altLang="en-US" sz="1600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4427984" y="5085184"/>
              <a:ext cx="1584176" cy="86409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backend</a:t>
              </a:r>
              <a:endParaRPr lang="zh-CN" altLang="en-US" sz="1600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6804248" y="4293096"/>
              <a:ext cx="1584176" cy="86409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backend</a:t>
              </a:r>
              <a:endParaRPr lang="zh-CN" altLang="en-US" sz="1600" dirty="0"/>
            </a:p>
          </p:txBody>
        </p:sp>
        <p:cxnSp>
          <p:nvCxnSpPr>
            <p:cNvPr id="11" name="直接箭头连接符 10"/>
            <p:cNvCxnSpPr>
              <a:stCxn id="5" idx="3"/>
              <a:endCxn id="7" idx="2"/>
            </p:cNvCxnSpPr>
            <p:nvPr/>
          </p:nvCxnSpPr>
          <p:spPr>
            <a:xfrm flipV="1">
              <a:off x="2915816" y="2636912"/>
              <a:ext cx="1872208" cy="396044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6" idx="3"/>
              <a:endCxn id="9" idx="2"/>
            </p:cNvCxnSpPr>
            <p:nvPr/>
          </p:nvCxnSpPr>
          <p:spPr>
            <a:xfrm>
              <a:off x="3059832" y="5121188"/>
              <a:ext cx="1368152" cy="396044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20948041">
              <a:off x="2944848" y="2455004"/>
              <a:ext cx="1733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/>
                <a:t>forward message</a:t>
              </a:r>
              <a:endParaRPr lang="zh-CN" altLang="en-US" sz="1400" dirty="0"/>
            </a:p>
          </p:txBody>
        </p:sp>
        <p:cxnSp>
          <p:nvCxnSpPr>
            <p:cNvPr id="14" name="直接箭头连接符 13"/>
            <p:cNvCxnSpPr>
              <a:stCxn id="8" idx="2"/>
            </p:cNvCxnSpPr>
            <p:nvPr/>
          </p:nvCxnSpPr>
          <p:spPr>
            <a:xfrm flipH="1" flipV="1">
              <a:off x="2843808" y="3356992"/>
              <a:ext cx="1512168" cy="792088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1631892">
              <a:off x="2723151" y="3780740"/>
              <a:ext cx="14750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/>
                <a:t>push message</a:t>
              </a:r>
            </a:p>
            <a:p>
              <a:pPr algn="ctr"/>
              <a:r>
                <a:rPr lang="en-US" altLang="zh-CN" sz="1400" dirty="0" smtClean="0"/>
                <a:t>by channel</a:t>
              </a:r>
              <a:endParaRPr lang="zh-CN" altLang="en-US" sz="1400" dirty="0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 flipV="1">
              <a:off x="5868144" y="4293096"/>
              <a:ext cx="1008112" cy="288032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endCxn id="9" idx="6"/>
            </p:cNvCxnSpPr>
            <p:nvPr/>
          </p:nvCxnSpPr>
          <p:spPr>
            <a:xfrm flipH="1">
              <a:off x="6012160" y="4941168"/>
              <a:ext cx="864096" cy="576064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1112436">
              <a:off x="6226581" y="4084429"/>
              <a:ext cx="5084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 smtClean="0"/>
                <a:t>rpc</a:t>
              </a:r>
              <a:endParaRPr lang="zh-CN" altLang="en-US" sz="1600" dirty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7164288" y="1484784"/>
              <a:ext cx="1296144" cy="129614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master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1043608" y="3068960"/>
              <a:ext cx="576064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1187624" y="5157192"/>
              <a:ext cx="576064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--- server abstraction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755576" y="1628800"/>
            <a:ext cx="389877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lang="en-US" altLang="zh-CN" sz="2800" kern="0" dirty="0" smtClean="0">
                <a:latin typeface="+mn-lt"/>
                <a:ea typeface="+mn-ea"/>
              </a:rPr>
              <a:t>F</a:t>
            </a: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rontend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connector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Client connection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lang="en-US" altLang="zh-CN" sz="2400" b="0" kern="0" noProof="0" dirty="0" smtClean="0">
                <a:latin typeface="+mn-lt"/>
                <a:ea typeface="+mn-ea"/>
              </a:rPr>
              <a:t>Maintain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session</a:t>
            </a:r>
            <a:r>
              <a:rPr lang="zh-CN" altLang="en-US" sz="2400" b="0" kern="0" dirty="0" smtClean="0">
                <a:latin typeface="+mn-lt"/>
                <a:ea typeface="+mn-ea"/>
              </a:rPr>
              <a:t> </a:t>
            </a:r>
            <a:r>
              <a:rPr lang="en-US" altLang="zh-CN" sz="2400" b="0" kern="0" dirty="0" smtClean="0">
                <a:latin typeface="+mn-lt"/>
                <a:ea typeface="+mn-ea"/>
              </a:rPr>
              <a:t>information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Dispatch request to backend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lang="en-US" altLang="zh-CN" sz="2400" b="0" kern="0" dirty="0" smtClean="0">
                <a:latin typeface="+mn-lt"/>
                <a:ea typeface="+mn-ea"/>
              </a:rPr>
              <a:t>Push message to client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44008" y="1639341"/>
            <a:ext cx="389877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lang="en-US" altLang="zh-CN" sz="2800" kern="0" dirty="0" smtClean="0">
                <a:latin typeface="+mn-lt"/>
                <a:ea typeface="+mn-ea"/>
              </a:rPr>
              <a:t>Backend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Handle request from frontend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lang="en-US" altLang="zh-CN" sz="2400" b="0" kern="0" noProof="0" dirty="0" smtClean="0">
                <a:latin typeface="+mn-lt"/>
                <a:ea typeface="+mn-ea"/>
              </a:rPr>
              <a:t>Push messages to frontend, through channel or response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Rpc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service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tabLst/>
              <a:defRPr/>
            </a:pPr>
            <a:endParaRPr kumimoji="0" lang="zh-CN" altLang="en-US" sz="2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Framework--- server abstraction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altLang="zh-CN" sz="4400" b="1" dirty="0" smtClean="0"/>
              <a:t>Duck type</a:t>
            </a:r>
            <a:endParaRPr lang="zh-CN" altLang="en-US" sz="44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1042996" y="3069828"/>
            <a:ext cx="2304868" cy="2807444"/>
            <a:chOff x="1619250" y="2060848"/>
            <a:chExt cx="2304868" cy="2807444"/>
          </a:xfrm>
        </p:grpSpPr>
        <p:sp>
          <p:nvSpPr>
            <p:cNvPr id="5" name="椭圆 4"/>
            <p:cNvSpPr/>
            <p:nvPr/>
          </p:nvSpPr>
          <p:spPr>
            <a:xfrm>
              <a:off x="1619250" y="3356992"/>
              <a:ext cx="1512888" cy="15113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/>
                <a:t>frontend</a:t>
              </a:r>
              <a:endParaRPr lang="zh-CN" altLang="en-US" sz="1600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2915816" y="2060848"/>
              <a:ext cx="1008302" cy="100724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/>
                <a:t>connector</a:t>
              </a:r>
              <a:endParaRPr lang="zh-CN" altLang="en-US" dirty="0"/>
            </a:p>
          </p:txBody>
        </p:sp>
        <p:cxnSp>
          <p:nvCxnSpPr>
            <p:cNvPr id="7" name="直接箭头连接符 6"/>
            <p:cNvCxnSpPr>
              <a:endCxn id="5" idx="7"/>
            </p:cNvCxnSpPr>
            <p:nvPr/>
          </p:nvCxnSpPr>
          <p:spPr>
            <a:xfrm flipH="1">
              <a:off x="2910581" y="2996952"/>
              <a:ext cx="293267" cy="581365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075122" y="3068960"/>
            <a:ext cx="3025270" cy="3023468"/>
            <a:chOff x="5867400" y="1844824"/>
            <a:chExt cx="3025270" cy="3023468"/>
          </a:xfrm>
        </p:grpSpPr>
        <p:sp>
          <p:nvSpPr>
            <p:cNvPr id="9" name="椭圆 8"/>
            <p:cNvSpPr/>
            <p:nvPr/>
          </p:nvSpPr>
          <p:spPr>
            <a:xfrm>
              <a:off x="5867400" y="3356992"/>
              <a:ext cx="1512888" cy="15113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/>
                <a:t>backend</a:t>
              </a:r>
              <a:endParaRPr lang="zh-CN" altLang="en-US" sz="1600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5940152" y="1844824"/>
              <a:ext cx="1008302" cy="100724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/>
                <a:t>area</a:t>
              </a:r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7236296" y="2204864"/>
              <a:ext cx="1008302" cy="100724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/>
                <a:t>chat</a:t>
              </a:r>
              <a:endParaRPr lang="zh-CN" altLang="en-US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7884368" y="3573016"/>
              <a:ext cx="1008302" cy="1007244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 smtClean="0"/>
                <a:t>status</a:t>
              </a:r>
              <a:endParaRPr lang="zh-CN" altLang="en-US" sz="1200" dirty="0"/>
            </a:p>
          </p:txBody>
        </p:sp>
        <p:cxnSp>
          <p:nvCxnSpPr>
            <p:cNvPr id="13" name="直接箭头连接符 12"/>
            <p:cNvCxnSpPr>
              <a:stCxn id="10" idx="4"/>
            </p:cNvCxnSpPr>
            <p:nvPr/>
          </p:nvCxnSpPr>
          <p:spPr>
            <a:xfrm flipH="1">
              <a:off x="6444208" y="2852068"/>
              <a:ext cx="95" cy="576932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endCxn id="9" idx="7"/>
            </p:cNvCxnSpPr>
            <p:nvPr/>
          </p:nvCxnSpPr>
          <p:spPr>
            <a:xfrm flipH="1">
              <a:off x="7158731" y="3140968"/>
              <a:ext cx="365597" cy="437349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12" idx="2"/>
              <a:endCxn id="9" idx="6"/>
            </p:cNvCxnSpPr>
            <p:nvPr/>
          </p:nvCxnSpPr>
          <p:spPr>
            <a:xfrm flipH="1">
              <a:off x="7380288" y="4076638"/>
              <a:ext cx="504080" cy="36004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Server abstraction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323528" y="1556792"/>
            <a:ext cx="8541940" cy="4787900"/>
            <a:chOff x="323528" y="1556792"/>
            <a:chExt cx="8541940" cy="4787900"/>
          </a:xfrm>
        </p:grpSpPr>
        <p:pic>
          <p:nvPicPr>
            <p:cNvPr id="5" name="图片 4" descr="屏幕快照 2012-11-23 下午4.02.47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556792"/>
              <a:ext cx="1854200" cy="47879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899592" y="3645024"/>
              <a:ext cx="1224136" cy="288032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899592" y="4653136"/>
              <a:ext cx="1296144" cy="1224136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707904" y="4293096"/>
              <a:ext cx="1296144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851920" y="4581128"/>
              <a:ext cx="1080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servers</a:t>
              </a:r>
              <a:endParaRPr kumimoji="1" lang="zh-CN" altLang="en-US" dirty="0"/>
            </a:p>
          </p:txBody>
        </p:sp>
        <p:cxnSp>
          <p:nvCxnSpPr>
            <p:cNvPr id="10" name="直线连接符 9"/>
            <p:cNvCxnSpPr/>
            <p:nvPr/>
          </p:nvCxnSpPr>
          <p:spPr bwMode="auto">
            <a:xfrm>
              <a:off x="2339752" y="3789040"/>
              <a:ext cx="1224136" cy="576064"/>
            </a:xfrm>
            <a:prstGeom prst="line">
              <a:avLst/>
            </a:prstGeom>
            <a:ln w="28575" cmpd="sng">
              <a:solidFill>
                <a:srgbClr val="8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 bwMode="auto">
            <a:xfrm flipV="1">
              <a:off x="2267744" y="4869160"/>
              <a:ext cx="1296144" cy="576064"/>
            </a:xfrm>
            <a:prstGeom prst="line">
              <a:avLst/>
            </a:prstGeom>
            <a:ln w="28575" cmpd="sng">
              <a:solidFill>
                <a:srgbClr val="8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2" name="图片 11" descr="屏幕快照 2012-11-23 下午4.09.5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1556792"/>
              <a:ext cx="2781300" cy="265430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 bwMode="auto">
            <a:xfrm>
              <a:off x="6516216" y="2276872"/>
              <a:ext cx="2304256" cy="144016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516216" y="3789040"/>
              <a:ext cx="2304256" cy="423664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851920" y="2708920"/>
              <a:ext cx="1296144" cy="936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067944" y="2852936"/>
              <a:ext cx="10801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The Duck</a:t>
              </a:r>
              <a:endParaRPr kumimoji="1" lang="zh-CN" altLang="en-US" dirty="0"/>
            </a:p>
          </p:txBody>
        </p:sp>
        <p:cxnSp>
          <p:nvCxnSpPr>
            <p:cNvPr id="17" name="直线连接符 16"/>
            <p:cNvCxnSpPr/>
            <p:nvPr/>
          </p:nvCxnSpPr>
          <p:spPr bwMode="auto">
            <a:xfrm flipV="1">
              <a:off x="5292080" y="2708920"/>
              <a:ext cx="1080120" cy="360040"/>
            </a:xfrm>
            <a:prstGeom prst="line">
              <a:avLst/>
            </a:prstGeom>
            <a:ln w="28575" cmpd="sng">
              <a:solidFill>
                <a:srgbClr val="8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/>
            <p:nvPr/>
          </p:nvCxnSpPr>
          <p:spPr bwMode="auto">
            <a:xfrm>
              <a:off x="5292080" y="3501008"/>
              <a:ext cx="1080120" cy="432048"/>
            </a:xfrm>
            <a:prstGeom prst="line">
              <a:avLst/>
            </a:prstGeom>
            <a:ln w="28575" cmpd="sng">
              <a:solidFill>
                <a:srgbClr val="8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967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Framework---server abstraction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屏幕快照 2012-11-19 下午5.57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4824"/>
            <a:ext cx="7886700" cy="387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--- request abstraction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556792"/>
            <a:ext cx="7992888" cy="4896544"/>
          </a:xfrm>
        </p:spPr>
        <p:txBody>
          <a:bodyPr/>
          <a:lstStyle/>
          <a:p>
            <a:r>
              <a:rPr lang="en-US" altLang="zh-CN" dirty="0" smtClean="0"/>
              <a:t>Zero </a:t>
            </a:r>
            <a:r>
              <a:rPr lang="en-US" altLang="zh-CN" dirty="0" err="1" smtClean="0"/>
              <a:t>config</a:t>
            </a:r>
            <a:endParaRPr lang="en-US" altLang="zh-CN" dirty="0" smtClean="0"/>
          </a:p>
          <a:p>
            <a:r>
              <a:rPr lang="en-US" altLang="zh-CN" dirty="0" smtClean="0"/>
              <a:t>Client, like </a:t>
            </a:r>
            <a:r>
              <a:rPr lang="en-US" altLang="zh-CN" dirty="0" err="1" smtClean="0"/>
              <a:t>ajax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Server, like web  </a:t>
            </a:r>
            <a:r>
              <a:rPr lang="en-US" altLang="zh-CN" dirty="0" err="1" smtClean="0"/>
              <a:t>mvc</a:t>
            </a:r>
            <a:r>
              <a:rPr lang="en-US" altLang="zh-CN" dirty="0" smtClean="0"/>
              <a:t> framework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708921"/>
            <a:ext cx="8615375" cy="3744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Framework --  </a:t>
            </a:r>
            <a:r>
              <a:rPr kumimoji="1" lang="en-US" altLang="zh-CN" dirty="0" err="1" smtClean="0"/>
              <a:t>rpc</a:t>
            </a:r>
            <a:r>
              <a:rPr kumimoji="1" lang="en-US" altLang="zh-CN" dirty="0" smtClean="0"/>
              <a:t> framework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24" y="1556792"/>
            <a:ext cx="9144000" cy="441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Framework – </a:t>
            </a:r>
            <a:r>
              <a:rPr kumimoji="1" lang="en-US" altLang="zh-CN" dirty="0" err="1" smtClean="0"/>
              <a:t>rpc</a:t>
            </a:r>
            <a:r>
              <a:rPr kumimoji="1" lang="en-US" altLang="zh-CN" dirty="0" smtClean="0"/>
              <a:t> framework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Why </a:t>
            </a:r>
            <a:r>
              <a:rPr kumimoji="1" lang="en-US" altLang="zh-CN" dirty="0" err="1" smtClean="0"/>
              <a:t>rpc</a:t>
            </a:r>
            <a:r>
              <a:rPr kumimoji="1" lang="en-US" altLang="zh-CN" dirty="0" smtClean="0"/>
              <a:t> is so easy in 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?</a:t>
            </a:r>
          </a:p>
          <a:p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Thrift</a:t>
            </a:r>
          </a:p>
          <a:p>
            <a:pPr lvl="2"/>
            <a:r>
              <a:rPr kumimoji="1" lang="en-US" altLang="zh-CN" dirty="0" smtClean="0"/>
              <a:t>Writing a .thrift file</a:t>
            </a:r>
          </a:p>
          <a:p>
            <a:pPr lvl="2"/>
            <a:r>
              <a:rPr kumimoji="1" lang="en-US" altLang="zh-CN" dirty="0" smtClean="0"/>
              <a:t>Generate Thrift file to source code</a:t>
            </a:r>
          </a:p>
          <a:p>
            <a:pPr marL="593725" lvl="2" indent="0">
              <a:buNone/>
            </a:pPr>
            <a:r>
              <a:rPr lang="en-US" altLang="zh-CN" dirty="0"/>
              <a:t>thrift --gen &lt;language&gt; &lt;Thrift filename&gt; </a:t>
            </a:r>
            <a:endParaRPr lang="en-US" altLang="zh-CN" dirty="0" smtClean="0"/>
          </a:p>
          <a:p>
            <a:pPr lvl="2"/>
            <a:r>
              <a:rPr kumimoji="1" lang="en-US" altLang="zh-CN" dirty="0" smtClean="0"/>
              <a:t>Copy the source to application</a:t>
            </a:r>
          </a:p>
          <a:p>
            <a:pPr marL="319088" lvl="1" indent="0">
              <a:buNone/>
            </a:pP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—start up, all done</a:t>
            </a:r>
          </a:p>
          <a:p>
            <a:pPr lvl="2"/>
            <a:r>
              <a:rPr kumimoji="1" lang="en-US" altLang="zh-CN" dirty="0" smtClean="0"/>
              <a:t>Client and server in one project</a:t>
            </a:r>
          </a:p>
          <a:p>
            <a:pPr lvl="2"/>
            <a:r>
              <a:rPr kumimoji="1" lang="en-US" altLang="zh-CN" dirty="0" smtClean="0"/>
              <a:t>Servers folder convention</a:t>
            </a:r>
          </a:p>
          <a:p>
            <a:pPr lvl="2"/>
            <a:r>
              <a:rPr kumimoji="1" lang="en-US" altLang="zh-CN" dirty="0" smtClean="0"/>
              <a:t>Auto generate proxy and remote on start up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969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--- </a:t>
            </a:r>
            <a:r>
              <a:rPr lang="en-US" altLang="zh-CN" dirty="0" err="1" smtClean="0"/>
              <a:t>channel&amp;broadcast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 smtClean="0"/>
              <a:t>Push messages to a group of users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sz="2800" dirty="0" err="1" smtClean="0"/>
              <a:t>channelService.pushMessageByUids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msg</a:t>
            </a:r>
            <a:r>
              <a:rPr lang="en-US" altLang="zh-CN" sz="2800" dirty="0" smtClean="0"/>
              <a:t>, </a:t>
            </a:r>
            <a:r>
              <a:rPr lang="en-US" altLang="zh-CN" sz="2800" dirty="0" err="1" smtClean="0"/>
              <a:t>uids</a:t>
            </a:r>
            <a:r>
              <a:rPr lang="en-US" altLang="zh-CN" sz="2800" dirty="0" smtClean="0"/>
              <a:t>, callback);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sz="2800" dirty="0" err="1" smtClean="0"/>
              <a:t>var</a:t>
            </a:r>
            <a:r>
              <a:rPr lang="en-US" altLang="zh-CN" sz="2800" dirty="0" smtClean="0"/>
              <a:t> channel = </a:t>
            </a:r>
            <a:r>
              <a:rPr lang="en-US" altLang="zh-CN" sz="2800" dirty="0" err="1" smtClean="0"/>
              <a:t>channel.getLocalChannelSync</a:t>
            </a:r>
            <a:r>
              <a:rPr lang="en-US" altLang="zh-CN" sz="2800" dirty="0" smtClean="0"/>
              <a:t>(‘area1’);</a:t>
            </a:r>
          </a:p>
          <a:p>
            <a:pPr>
              <a:buNone/>
            </a:pPr>
            <a:r>
              <a:rPr lang="en-US" altLang="zh-CN" sz="2800" dirty="0" err="1" smtClean="0"/>
              <a:t>channel.pushMessage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msg</a:t>
            </a:r>
            <a:r>
              <a:rPr lang="en-US" altLang="zh-CN" sz="2800" dirty="0" smtClean="0"/>
              <a:t>);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Pomelo</a:t>
            </a:r>
            <a:r>
              <a:rPr kumimoji="1" lang="zh-CN" altLang="en-US" dirty="0" smtClean="0"/>
              <a:t>定位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Realtime</a:t>
            </a:r>
            <a:r>
              <a:rPr kumimoji="1" lang="en-US" altLang="zh-CN" dirty="0" smtClean="0"/>
              <a:t> application server framework</a:t>
            </a:r>
          </a:p>
          <a:p>
            <a:pPr marL="0" indent="0">
              <a:buNone/>
            </a:pPr>
            <a:r>
              <a:rPr kumimoji="1" lang="en-US" altLang="zh-CN" dirty="0" smtClean="0"/>
              <a:t>  </a:t>
            </a:r>
            <a:endParaRPr kumimoji="1" lang="en-US" altLang="zh-CN" dirty="0" smtClean="0"/>
          </a:p>
          <a:p>
            <a:r>
              <a:rPr kumimoji="1" lang="en-US" altLang="zh-CN" dirty="0" smtClean="0"/>
              <a:t>Game server framework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Mobile game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Web game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Social game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Large </a:t>
            </a:r>
            <a:r>
              <a:rPr kumimoji="1" lang="en-US" altLang="zh-CN" dirty="0" smtClean="0"/>
              <a:t>MMO </a:t>
            </a:r>
            <a:r>
              <a:rPr kumimoji="1" lang="en-US" altLang="zh-CN" dirty="0" smtClean="0"/>
              <a:t>RPG </a:t>
            </a:r>
          </a:p>
        </p:txBody>
      </p:sp>
      <p:sp>
        <p:nvSpPr>
          <p:cNvPr id="5" name="乘 4"/>
          <p:cNvSpPr/>
          <p:nvPr/>
        </p:nvSpPr>
        <p:spPr bwMode="auto">
          <a:xfrm>
            <a:off x="3635896" y="3861048"/>
            <a:ext cx="1008112" cy="936104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590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--- </a:t>
            </a:r>
            <a:r>
              <a:rPr lang="en-US" altLang="zh-CN" dirty="0" err="1" smtClean="0"/>
              <a:t>channel&amp;broadcast</a:t>
            </a:r>
            <a:endParaRPr lang="zh-CN" altLang="en-US" dirty="0"/>
          </a:p>
        </p:txBody>
      </p:sp>
      <p:grpSp>
        <p:nvGrpSpPr>
          <p:cNvPr id="40" name="组合 39"/>
          <p:cNvGrpSpPr/>
          <p:nvPr/>
        </p:nvGrpSpPr>
        <p:grpSpPr>
          <a:xfrm>
            <a:off x="323528" y="1844824"/>
            <a:ext cx="8568952" cy="4761820"/>
            <a:chOff x="323528" y="1844824"/>
            <a:chExt cx="8568952" cy="4761820"/>
          </a:xfrm>
        </p:grpSpPr>
        <p:sp>
          <p:nvSpPr>
            <p:cNvPr id="6" name="矩形 5"/>
            <p:cNvSpPr/>
            <p:nvPr/>
          </p:nvSpPr>
          <p:spPr bwMode="auto">
            <a:xfrm>
              <a:off x="6660232" y="1844824"/>
              <a:ext cx="2232248" cy="43204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020272" y="2204864"/>
              <a:ext cx="1656184" cy="223224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7380312" y="2924944"/>
              <a:ext cx="1008112" cy="100811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323528" y="1844824"/>
              <a:ext cx="1944216" cy="43204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3635896" y="1844824"/>
              <a:ext cx="1872208" cy="424847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8304" y="623731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area</a:t>
              </a:r>
              <a:endParaRPr lang="zh-CN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95936" y="6237312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connectors</a:t>
              </a:r>
              <a:endParaRPr lang="zh-CN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623731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client</a:t>
              </a:r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6296" y="227687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channel</a:t>
              </a:r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24328" y="321297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uids</a:t>
              </a:r>
              <a:endParaRPr lang="zh-CN" altLang="en-US" dirty="0"/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3851920" y="2348880"/>
              <a:ext cx="1512168" cy="93610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851920" y="4005064"/>
              <a:ext cx="1512168" cy="93610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23928" y="2636912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connector1</a:t>
              </a:r>
              <a:endParaRPr lang="zh-CN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3928" y="4293096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connector2</a:t>
              </a:r>
              <a:endParaRPr lang="zh-CN" altLang="en-US" dirty="0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755576" y="2132856"/>
              <a:ext cx="1152128" cy="79208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7584" y="234888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client1</a:t>
              </a:r>
              <a:endParaRPr lang="zh-CN" altLang="en-US" dirty="0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755576" y="3284984"/>
              <a:ext cx="1152128" cy="79208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7584" y="3491716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client2</a:t>
              </a:r>
              <a:endParaRPr lang="zh-CN" altLang="en-US" dirty="0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755576" y="5013176"/>
              <a:ext cx="1152128" cy="79208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99592" y="522920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clientn</a:t>
              </a:r>
              <a:endParaRPr lang="zh-CN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87624" y="4293096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26" name="左箭头 25"/>
            <p:cNvSpPr/>
            <p:nvPr/>
          </p:nvSpPr>
          <p:spPr bwMode="auto">
            <a:xfrm rot="1047377">
              <a:off x="5357644" y="2966922"/>
              <a:ext cx="1661537" cy="21211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7" name="左箭头 26"/>
            <p:cNvSpPr/>
            <p:nvPr/>
          </p:nvSpPr>
          <p:spPr bwMode="auto">
            <a:xfrm rot="20540301">
              <a:off x="5422748" y="4015697"/>
              <a:ext cx="1576065" cy="205842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52120" y="2492896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regroup</a:t>
              </a:r>
              <a:endParaRPr lang="zh-CN" altLang="en-US" dirty="0"/>
            </a:p>
          </p:txBody>
        </p:sp>
        <p:sp>
          <p:nvSpPr>
            <p:cNvPr id="29" name="圆角矩形 28"/>
            <p:cNvSpPr/>
            <p:nvPr/>
          </p:nvSpPr>
          <p:spPr bwMode="auto">
            <a:xfrm>
              <a:off x="5580112" y="3212976"/>
              <a:ext cx="864096" cy="5040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52120" y="3284984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uids1</a:t>
              </a:r>
              <a:endParaRPr lang="zh-CN" altLang="en-US" dirty="0"/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5652120" y="4365104"/>
              <a:ext cx="864096" cy="5040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24128" y="4437112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uids2</a:t>
              </a:r>
              <a:endParaRPr lang="zh-CN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83968" y="5301208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36296" y="5373216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35" name="左箭头 34"/>
            <p:cNvSpPr/>
            <p:nvPr/>
          </p:nvSpPr>
          <p:spPr bwMode="auto">
            <a:xfrm rot="864480">
              <a:off x="1984561" y="2507410"/>
              <a:ext cx="1950589" cy="197018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39752" y="1988840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broadcast</a:t>
              </a:r>
              <a:endParaRPr lang="zh-CN" altLang="en-US" dirty="0"/>
            </a:p>
          </p:txBody>
        </p:sp>
        <p:sp>
          <p:nvSpPr>
            <p:cNvPr id="37" name="左箭头 36"/>
            <p:cNvSpPr/>
            <p:nvPr/>
          </p:nvSpPr>
          <p:spPr bwMode="auto">
            <a:xfrm rot="20624280">
              <a:off x="1898384" y="3265820"/>
              <a:ext cx="1950589" cy="212117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8" name="左箭头 37"/>
            <p:cNvSpPr/>
            <p:nvPr/>
          </p:nvSpPr>
          <p:spPr bwMode="auto">
            <a:xfrm rot="19194337">
              <a:off x="1589867" y="4206932"/>
              <a:ext cx="2903591" cy="202923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41" name="内容占位符 2"/>
          <p:cNvSpPr>
            <a:spLocks noGrp="1"/>
          </p:cNvSpPr>
          <p:nvPr>
            <p:ph idx="1"/>
          </p:nvPr>
        </p:nvSpPr>
        <p:spPr>
          <a:xfrm>
            <a:off x="2267744" y="2780928"/>
            <a:ext cx="5169768" cy="176517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 dirty="0" smtClean="0"/>
              <a:t>Easy API</a:t>
            </a:r>
          </a:p>
          <a:p>
            <a:r>
              <a:rPr lang="en-US" altLang="zh-CN" sz="2800" dirty="0" smtClean="0"/>
              <a:t>Most frequent action</a:t>
            </a:r>
          </a:p>
          <a:p>
            <a:r>
              <a:rPr lang="en-US" altLang="zh-CN" sz="2800" dirty="0" smtClean="0"/>
              <a:t>Potentially performance problem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allAtOnce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Category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/>
              <a:t>The state of </a:t>
            </a:r>
            <a:r>
              <a:rPr lang="en-US" altLang="zh-CN" sz="3200" dirty="0" err="1"/>
              <a:t>pomelo</a:t>
            </a:r>
            <a:endParaRPr lang="en-US" altLang="zh-CN" sz="3200" dirty="0"/>
          </a:p>
          <a:p>
            <a:r>
              <a:rPr lang="en-US" altLang="zh-CN" sz="3200" dirty="0"/>
              <a:t>O</a:t>
            </a:r>
            <a:r>
              <a:rPr lang="zh-CN" altLang="zh-CN" sz="3200" dirty="0"/>
              <a:t>verview</a:t>
            </a:r>
          </a:p>
          <a:p>
            <a:r>
              <a:rPr lang="zh-CN" altLang="zh-CN" sz="3200" dirty="0"/>
              <a:t>Framework</a:t>
            </a:r>
          </a:p>
          <a:p>
            <a:r>
              <a:rPr lang="zh-CN" altLang="zh-CN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Practice</a:t>
            </a:r>
            <a:endParaRPr lang="en-US" altLang="zh-CN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3200" dirty="0" smtClean="0"/>
              <a:t>Evolution</a:t>
            </a:r>
            <a:endParaRPr lang="zh-CN" altLang="zh-CN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zh-CN" altLang="zh-CN" sz="3200" dirty="0" smtClean="0"/>
              <a:t>Performance</a:t>
            </a:r>
            <a:endParaRPr lang="en-US" altLang="zh-CN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Practice --- game 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Develop time(first version):  2012-5-14~2012-6-30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Client</a:t>
            </a:r>
          </a:p>
          <a:p>
            <a:pPr lvl="1"/>
            <a:r>
              <a:rPr lang="en-US" altLang="zh-CN" dirty="0" smtClean="0"/>
              <a:t>Html 5, based on </a:t>
            </a:r>
            <a:r>
              <a:rPr lang="en-US" altLang="zh-CN" dirty="0" err="1" smtClean="0"/>
              <a:t>colorbox</a:t>
            </a:r>
            <a:r>
              <a:rPr lang="en-US" altLang="zh-CN" dirty="0" smtClean="0"/>
              <a:t> framework</a:t>
            </a:r>
          </a:p>
          <a:p>
            <a:pPr lvl="1"/>
            <a:r>
              <a:rPr lang="en-US" altLang="zh-CN" dirty="0" smtClean="0"/>
              <a:t>Almost 6,000 lines  code</a:t>
            </a:r>
          </a:p>
          <a:p>
            <a:pPr lvl="1"/>
            <a:endParaRPr lang="en-US" altLang="zh-CN" dirty="0" smtClean="0"/>
          </a:p>
          <a:p>
            <a:pPr marL="273050" lvl="1" indent="-273050">
              <a:spcBef>
                <a:spcPts val="575"/>
              </a:spcBef>
              <a:buClr>
                <a:schemeClr val="accent1"/>
              </a:buClr>
            </a:pPr>
            <a:r>
              <a:rPr lang="en-US" altLang="zh-CN" sz="2600" dirty="0" smtClean="0">
                <a:cs typeface="+mn-cs"/>
              </a:rPr>
              <a:t>Server </a:t>
            </a:r>
          </a:p>
          <a:p>
            <a:pPr lvl="1"/>
            <a:r>
              <a:rPr lang="en-US" altLang="zh-CN" dirty="0" smtClean="0"/>
              <a:t>Node.js, based on </a:t>
            </a:r>
            <a:r>
              <a:rPr lang="en-US" altLang="zh-CN" dirty="0" err="1" smtClean="0"/>
              <a:t>pomelo</a:t>
            </a:r>
            <a:r>
              <a:rPr lang="en-US" altLang="zh-CN" dirty="0" smtClean="0"/>
              <a:t> framework</a:t>
            </a:r>
          </a:p>
          <a:p>
            <a:pPr lvl="1"/>
            <a:r>
              <a:rPr lang="en-US" altLang="zh-CN" dirty="0" smtClean="0"/>
              <a:t>Almost 6,000 lines code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Practice --- simplest player move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23528" y="1556792"/>
            <a:ext cx="8568952" cy="4761820"/>
            <a:chOff x="323528" y="1844824"/>
            <a:chExt cx="8568952" cy="4761820"/>
          </a:xfrm>
        </p:grpSpPr>
        <p:sp>
          <p:nvSpPr>
            <p:cNvPr id="6" name="矩形 5"/>
            <p:cNvSpPr/>
            <p:nvPr/>
          </p:nvSpPr>
          <p:spPr bwMode="auto">
            <a:xfrm>
              <a:off x="7020272" y="1988840"/>
              <a:ext cx="1872208" cy="288032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323528" y="1844824"/>
              <a:ext cx="1944216" cy="43204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608" y="623731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client</a:t>
              </a:r>
              <a:endParaRPr lang="zh-CN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24328" y="2276872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Area1</a:t>
              </a:r>
              <a:endParaRPr lang="zh-CN" altLang="en-US" dirty="0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923928" y="2996952"/>
              <a:ext cx="1512168" cy="93610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3928" y="3284984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connector</a:t>
              </a:r>
              <a:endParaRPr lang="zh-CN" altLang="en-US" dirty="0"/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755576" y="2132856"/>
              <a:ext cx="1152128" cy="79208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7584" y="234888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client1</a:t>
              </a:r>
              <a:endParaRPr lang="zh-CN" altLang="en-US" dirty="0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755576" y="3284984"/>
              <a:ext cx="1152128" cy="79208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7584" y="3491716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client2</a:t>
              </a:r>
              <a:endParaRPr lang="zh-CN" altLang="en-US" dirty="0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755576" y="5013176"/>
              <a:ext cx="1152128" cy="79208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99592" y="522920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clientn</a:t>
              </a:r>
              <a:endParaRPr lang="zh-CN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87624" y="4293096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  <p:sp>
          <p:nvSpPr>
            <p:cNvPr id="37" name="左箭头 36"/>
            <p:cNvSpPr/>
            <p:nvPr/>
          </p:nvSpPr>
          <p:spPr bwMode="auto">
            <a:xfrm rot="21247776">
              <a:off x="1916332" y="3519400"/>
              <a:ext cx="1780362" cy="246805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8" name="左箭头 37"/>
            <p:cNvSpPr/>
            <p:nvPr/>
          </p:nvSpPr>
          <p:spPr bwMode="auto">
            <a:xfrm rot="19194337">
              <a:off x="1645471" y="4359312"/>
              <a:ext cx="2351034" cy="231884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40" name="左箭头 39"/>
          <p:cNvSpPr/>
          <p:nvPr/>
        </p:nvSpPr>
        <p:spPr bwMode="auto">
          <a:xfrm rot="12269768">
            <a:off x="1753595" y="2588371"/>
            <a:ext cx="2249549" cy="24109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55776" y="198884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2D050"/>
                </a:solidFill>
              </a:rPr>
              <a:t>1</a:t>
            </a:r>
            <a:r>
              <a:rPr lang="zh-CN" altLang="en-US" dirty="0" smtClean="0">
                <a:solidFill>
                  <a:srgbClr val="92D050"/>
                </a:solidFill>
              </a:rPr>
              <a:t>、</a:t>
            </a:r>
            <a:r>
              <a:rPr lang="en-US" altLang="zh-CN" dirty="0" smtClean="0">
                <a:solidFill>
                  <a:srgbClr val="92D050"/>
                </a:solidFill>
              </a:rPr>
              <a:t>Move request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42" name="左箭头 41"/>
          <p:cNvSpPr/>
          <p:nvPr/>
        </p:nvSpPr>
        <p:spPr bwMode="auto">
          <a:xfrm rot="10800000">
            <a:off x="5436096" y="2852937"/>
            <a:ext cx="1584176" cy="216024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7308304" y="2708920"/>
            <a:ext cx="1368152" cy="93610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24328" y="2852936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2D050"/>
                </a:solidFill>
              </a:rPr>
              <a:t>3</a:t>
            </a:r>
            <a:r>
              <a:rPr lang="zh-CN" altLang="en-US" dirty="0" smtClean="0">
                <a:solidFill>
                  <a:srgbClr val="92D050"/>
                </a:solidFill>
              </a:rPr>
              <a:t>、</a:t>
            </a:r>
            <a:r>
              <a:rPr lang="en-US" altLang="zh-CN" dirty="0" smtClean="0">
                <a:solidFill>
                  <a:srgbClr val="92D050"/>
                </a:solidFill>
              </a:rPr>
              <a:t>Move Handler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45" name="左箭头 44"/>
          <p:cNvSpPr/>
          <p:nvPr/>
        </p:nvSpPr>
        <p:spPr bwMode="auto">
          <a:xfrm>
            <a:off x="5436096" y="3212976"/>
            <a:ext cx="1584176" cy="216024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64088" y="242088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2</a:t>
            </a:r>
            <a:r>
              <a:rPr lang="zh-CN" altLang="en-US" dirty="0" smtClean="0">
                <a:solidFill>
                  <a:srgbClr val="0070C0"/>
                </a:solidFill>
              </a:rPr>
              <a:t>、</a:t>
            </a:r>
            <a:r>
              <a:rPr lang="en-US" altLang="zh-CN" dirty="0" smtClean="0">
                <a:solidFill>
                  <a:srgbClr val="0070C0"/>
                </a:solidFill>
              </a:rPr>
              <a:t>Forward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64088" y="349171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4</a:t>
            </a:r>
            <a:r>
              <a:rPr lang="zh-CN" altLang="en-US" dirty="0" smtClean="0">
                <a:solidFill>
                  <a:srgbClr val="0070C0"/>
                </a:solidFill>
              </a:rPr>
              <a:t>、</a:t>
            </a:r>
            <a:r>
              <a:rPr lang="en-US" altLang="zh-CN" dirty="0" smtClean="0">
                <a:solidFill>
                  <a:srgbClr val="0070C0"/>
                </a:solidFill>
              </a:rPr>
              <a:t>Backward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87824" y="399577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5</a:t>
            </a:r>
            <a:r>
              <a:rPr lang="zh-CN" altLang="en-US" dirty="0" smtClean="0">
                <a:solidFill>
                  <a:srgbClr val="0070C0"/>
                </a:solidFill>
              </a:rPr>
              <a:t>、</a:t>
            </a:r>
            <a:r>
              <a:rPr lang="en-US" altLang="zh-CN" dirty="0" smtClean="0">
                <a:solidFill>
                  <a:srgbClr val="0070C0"/>
                </a:solidFill>
              </a:rPr>
              <a:t>Broadcast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39752" y="501317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2D050"/>
                </a:solidFill>
              </a:rPr>
              <a:t>6</a:t>
            </a:r>
            <a:r>
              <a:rPr lang="zh-CN" altLang="en-US" dirty="0" smtClean="0">
                <a:solidFill>
                  <a:srgbClr val="92D050"/>
                </a:solidFill>
              </a:rPr>
              <a:t>、</a:t>
            </a:r>
            <a:r>
              <a:rPr lang="en-US" altLang="zh-CN" dirty="0" smtClean="0">
                <a:solidFill>
                  <a:srgbClr val="92D050"/>
                </a:solidFill>
              </a:rPr>
              <a:t>Play move animation</a:t>
            </a:r>
            <a:endParaRPr lang="zh-CN" altLang="en-US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Practice --- Client Move Request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7664" y="2060848"/>
            <a:ext cx="6840760" cy="3133328"/>
          </a:xfrm>
        </p:spPr>
        <p:txBody>
          <a:bodyPr/>
          <a:lstStyle/>
          <a:p>
            <a:pPr>
              <a:buNone/>
            </a:pPr>
            <a:r>
              <a:rPr lang="en-US" altLang="zh-CN" sz="2800" dirty="0" smtClean="0"/>
              <a:t>… find path, move animation</a:t>
            </a:r>
          </a:p>
          <a:p>
            <a:pPr>
              <a:buNone/>
            </a:pPr>
            <a:r>
              <a:rPr lang="en-US" altLang="zh-CN" sz="2800" dirty="0" err="1" smtClean="0"/>
              <a:t>pomelo.request</a:t>
            </a:r>
            <a:r>
              <a:rPr lang="en-US" altLang="zh-CN" sz="2800" dirty="0" smtClean="0"/>
              <a:t>({</a:t>
            </a:r>
            <a:r>
              <a:rPr lang="en-US" altLang="zh-CN" sz="2800" dirty="0" err="1" smtClean="0"/>
              <a:t>route:’area.playeHandler.move</a:t>
            </a:r>
            <a:r>
              <a:rPr lang="en-US" altLang="zh-CN" sz="2800" dirty="0" smtClean="0"/>
              <a:t>’, path: path}, function (result){</a:t>
            </a:r>
          </a:p>
          <a:p>
            <a:pPr>
              <a:buNone/>
            </a:pPr>
            <a:r>
              <a:rPr lang="en-US" altLang="zh-CN" sz="2800" dirty="0" smtClean="0"/>
              <a:t>	…</a:t>
            </a:r>
          </a:p>
          <a:p>
            <a:pPr>
              <a:buNone/>
            </a:pPr>
            <a:r>
              <a:rPr lang="en-US" altLang="zh-CN" sz="2800" dirty="0" smtClean="0"/>
              <a:t>});</a:t>
            </a:r>
          </a:p>
          <a:p>
            <a:pPr>
              <a:buNone/>
            </a:pPr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619672" y="2636912"/>
            <a:ext cx="648072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Practice --- area server handler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1680" y="2132856"/>
            <a:ext cx="5832648" cy="3960440"/>
          </a:xfrm>
        </p:spPr>
        <p:txBody>
          <a:bodyPr/>
          <a:lstStyle/>
          <a:p>
            <a:pPr>
              <a:buNone/>
            </a:pPr>
            <a:r>
              <a:rPr lang="en-US" altLang="zh-CN" dirty="0" err="1" smtClean="0"/>
              <a:t>handler.move</a:t>
            </a:r>
            <a:r>
              <a:rPr lang="en-US" altLang="zh-CN" dirty="0" smtClean="0"/>
              <a:t> = function( </a:t>
            </a:r>
            <a:r>
              <a:rPr lang="en-US" altLang="zh-CN" dirty="0" err="1" smtClean="0"/>
              <a:t>req</a:t>
            </a:r>
            <a:r>
              <a:rPr lang="en-US" altLang="zh-CN" dirty="0" smtClean="0"/>
              <a:t>, session, next) {</a:t>
            </a:r>
          </a:p>
          <a:p>
            <a:pPr>
              <a:buNone/>
            </a:pPr>
            <a:r>
              <a:rPr lang="en-US" altLang="zh-CN" dirty="0" smtClean="0"/>
              <a:t>	… verify path</a:t>
            </a:r>
          </a:p>
          <a:p>
            <a:pPr>
              <a:buNone/>
            </a:pPr>
            <a:r>
              <a:rPr lang="en-US" altLang="zh-CN" dirty="0" smtClean="0"/>
              <a:t>    … handle move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channelService.pushMessagesByUids</a:t>
            </a:r>
            <a:r>
              <a:rPr lang="en-US" altLang="zh-CN" dirty="0" smtClean="0"/>
              <a:t>(</a:t>
            </a:r>
          </a:p>
          <a:p>
            <a:pPr>
              <a:buNone/>
            </a:pPr>
            <a:r>
              <a:rPr lang="en-US" altLang="zh-CN" dirty="0" smtClean="0"/>
              <a:t>		</a:t>
            </a:r>
            <a:r>
              <a:rPr lang="en-US" altLang="zh-CN" dirty="0" err="1" smtClean="0"/>
              <a:t>route:’onMove</a:t>
            </a:r>
            <a:r>
              <a:rPr lang="en-US" altLang="zh-CN" dirty="0" smtClean="0"/>
              <a:t>’, </a:t>
            </a:r>
          </a:p>
          <a:p>
            <a:pPr>
              <a:buNone/>
            </a:pPr>
            <a:r>
              <a:rPr lang="en-US" altLang="zh-CN" dirty="0" smtClean="0"/>
              <a:t>		….);</a:t>
            </a:r>
          </a:p>
          <a:p>
            <a:pPr>
              <a:buNone/>
            </a:pPr>
            <a:r>
              <a:rPr lang="en-US" altLang="zh-CN" dirty="0" smtClean="0"/>
              <a:t>	next(null, {</a:t>
            </a:r>
            <a:r>
              <a:rPr lang="en-US" altLang="zh-CN" dirty="0" err="1" smtClean="0"/>
              <a:t>code:OK</a:t>
            </a:r>
            <a:r>
              <a:rPr lang="en-US" altLang="zh-CN" dirty="0" smtClean="0"/>
              <a:t>});</a:t>
            </a:r>
          </a:p>
          <a:p>
            <a:pPr>
              <a:buNone/>
            </a:pP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63688" y="2204864"/>
            <a:ext cx="5688632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07704" y="3645024"/>
            <a:ext cx="48245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Practice --- client play move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1720" y="2276872"/>
            <a:ext cx="5313784" cy="2989312"/>
          </a:xfrm>
        </p:spPr>
        <p:txBody>
          <a:bodyPr/>
          <a:lstStyle/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err="1" smtClean="0"/>
              <a:t>pomelo.on</a:t>
            </a:r>
            <a:r>
              <a:rPr lang="en-US" altLang="zh-CN" dirty="0" smtClean="0"/>
              <a:t>(‘</a:t>
            </a:r>
            <a:r>
              <a:rPr lang="en-US" altLang="zh-CN" dirty="0" err="1" smtClean="0"/>
              <a:t>onMove</a:t>
            </a:r>
            <a:r>
              <a:rPr lang="en-US" altLang="zh-CN" dirty="0" smtClean="0"/>
              <a:t>’, function(data) {</a:t>
            </a:r>
          </a:p>
          <a:p>
            <a:pPr>
              <a:buNone/>
            </a:pPr>
            <a:r>
              <a:rPr lang="en-US" altLang="zh-CN" dirty="0" smtClean="0"/>
              <a:t>	play move animation</a:t>
            </a:r>
          </a:p>
          <a:p>
            <a:pPr>
              <a:buNone/>
            </a:pPr>
            <a:r>
              <a:rPr lang="en-US" altLang="zh-CN" dirty="0" smtClean="0"/>
              <a:t>	…</a:t>
            </a:r>
          </a:p>
          <a:p>
            <a:pPr>
              <a:buNone/>
            </a:pPr>
            <a:r>
              <a:rPr lang="en-US" altLang="zh-CN" dirty="0" smtClean="0"/>
              <a:t>});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23728" y="2852936"/>
            <a:ext cx="48245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Practice --- character move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000" dirty="0" smtClean="0"/>
              <a:t>Character Move, isn’t that easy?</a:t>
            </a:r>
            <a:endParaRPr lang="en-US" altLang="zh-CN" sz="4800" dirty="0" smtClean="0"/>
          </a:p>
          <a:p>
            <a:pPr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5696" y="3212976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FFC000"/>
                </a:solidFill>
              </a:rPr>
              <a:t>In reality , it’s hard</a:t>
            </a:r>
            <a:endParaRPr lang="zh-CN" altLang="en-US" sz="48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Practice --- handle move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Different situations</a:t>
            </a:r>
          </a:p>
          <a:p>
            <a:pPr lvl="1"/>
            <a:r>
              <a:rPr lang="en-US" altLang="zh-CN" dirty="0" smtClean="0"/>
              <a:t>Player move, mob move</a:t>
            </a:r>
          </a:p>
          <a:p>
            <a:pPr lvl="1"/>
            <a:r>
              <a:rPr lang="en-US" altLang="zh-CN" dirty="0" smtClean="0"/>
              <a:t>AI driven or player driven</a:t>
            </a:r>
          </a:p>
          <a:p>
            <a:pPr lvl="1"/>
            <a:endParaRPr lang="en-US" altLang="zh-CN" dirty="0" smtClean="0"/>
          </a:p>
          <a:p>
            <a:pPr marL="273050" lvl="1" indent="-273050">
              <a:spcBef>
                <a:spcPts val="575"/>
              </a:spcBef>
              <a:buClr>
                <a:schemeClr val="accent1"/>
              </a:buClr>
            </a:pPr>
            <a:r>
              <a:rPr lang="en-US" altLang="zh-CN" sz="2600" dirty="0" smtClean="0">
                <a:cs typeface="+mn-cs"/>
              </a:rPr>
              <a:t>Smooth effect</a:t>
            </a:r>
          </a:p>
          <a:p>
            <a:pPr lvl="1"/>
            <a:r>
              <a:rPr lang="en-US" altLang="zh-CN" dirty="0" smtClean="0"/>
              <a:t>Client prediction</a:t>
            </a:r>
          </a:p>
          <a:p>
            <a:pPr lvl="1"/>
            <a:r>
              <a:rPr lang="en-US" altLang="zh-CN" dirty="0" smtClean="0"/>
              <a:t>Latency Compensate</a:t>
            </a:r>
          </a:p>
          <a:p>
            <a:pPr lvl="1">
              <a:buNone/>
            </a:pPr>
            <a:endParaRPr lang="en-US" altLang="zh-CN" dirty="0" smtClean="0"/>
          </a:p>
          <a:p>
            <a:pPr marL="273050" lvl="1" indent="-273050">
              <a:spcBef>
                <a:spcPts val="575"/>
              </a:spcBef>
              <a:buClr>
                <a:schemeClr val="accent1"/>
              </a:buClr>
            </a:pPr>
            <a:r>
              <a:rPr lang="en-US" altLang="zh-CN" sz="2600" dirty="0" smtClean="0">
                <a:cs typeface="+mn-cs"/>
              </a:rPr>
              <a:t>How to notify</a:t>
            </a:r>
          </a:p>
          <a:p>
            <a:pPr lvl="1"/>
            <a:r>
              <a:rPr lang="en-US" altLang="zh-CN" dirty="0" smtClean="0"/>
              <a:t>AOI(area of interest)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Category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The state of </a:t>
            </a:r>
            <a:r>
              <a:rPr lang="en-US" altLang="zh-CN" sz="2800" dirty="0" err="1"/>
              <a:t>pomelo</a:t>
            </a:r>
            <a:endParaRPr lang="en-US" altLang="zh-CN" sz="2800" dirty="0"/>
          </a:p>
          <a:p>
            <a:r>
              <a:rPr lang="en-US" altLang="zh-CN" sz="2800" dirty="0"/>
              <a:t>O</a:t>
            </a:r>
            <a:r>
              <a:rPr lang="zh-CN" altLang="zh-CN" sz="2800" dirty="0"/>
              <a:t>verview</a:t>
            </a:r>
          </a:p>
          <a:p>
            <a:r>
              <a:rPr lang="zh-CN" altLang="zh-CN" sz="2800" dirty="0"/>
              <a:t>Framework</a:t>
            </a:r>
          </a:p>
          <a:p>
            <a:r>
              <a:rPr lang="zh-CN" altLang="zh-CN" sz="2800" dirty="0" smtClean="0"/>
              <a:t>Practice</a:t>
            </a:r>
            <a:endParaRPr lang="en-US" altLang="zh-CN" sz="2800" dirty="0" smtClean="0"/>
          </a:p>
          <a:p>
            <a:r>
              <a:rPr lang="en-US" altLang="zh-CN" sz="2800" dirty="0" smtClean="0">
                <a:solidFill>
                  <a:srgbClr val="EF8C6A"/>
                </a:solidFill>
              </a:rPr>
              <a:t>Evolution</a:t>
            </a:r>
            <a:endParaRPr lang="zh-CN" altLang="zh-CN" sz="2800" dirty="0"/>
          </a:p>
          <a:p>
            <a:r>
              <a:rPr lang="zh-CN" altLang="zh-CN" sz="2800" dirty="0"/>
              <a:t>Performance</a:t>
            </a:r>
            <a:endParaRPr lang="en-US" altLang="zh-CN" sz="28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284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Comments of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感谢网易为中国的</a:t>
            </a:r>
            <a:r>
              <a:rPr kumimoji="1" lang="en-US" altLang="zh-CN" dirty="0" err="1" smtClean="0"/>
              <a:t>node.js</a:t>
            </a:r>
            <a:r>
              <a:rPr kumimoji="1" lang="zh-CN" altLang="en-US" dirty="0" smtClean="0"/>
              <a:t>社区做出最佳贡献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这玩意意义重大</a:t>
            </a:r>
            <a:endParaRPr kumimoji="1" lang="en-US" altLang="zh-CN" dirty="0" smtClean="0"/>
          </a:p>
          <a:p>
            <a:r>
              <a:rPr kumimoji="1" lang="zh-CN" altLang="en-US" dirty="0"/>
              <a:t>我觉得，所有程序员都可以细读我们开源的游戏服务端框架</a:t>
            </a:r>
            <a:r>
              <a:rPr kumimoji="1" lang="en-US" altLang="zh-CN" dirty="0" err="1"/>
              <a:t>pomelo</a:t>
            </a:r>
            <a:r>
              <a:rPr kumimoji="1" lang="zh-CN" altLang="en-US" dirty="0"/>
              <a:t>的</a:t>
            </a:r>
            <a:r>
              <a:rPr kumimoji="1" lang="en-US" altLang="zh-CN" dirty="0"/>
              <a:t>《</a:t>
            </a:r>
            <a:r>
              <a:rPr kumimoji="1" lang="en-US" altLang="zh-CN" dirty="0" err="1"/>
              <a:t>pomelo</a:t>
            </a:r>
            <a:r>
              <a:rPr kumimoji="1" lang="zh-CN" altLang="en-US" dirty="0"/>
              <a:t>架构概览</a:t>
            </a:r>
            <a:r>
              <a:rPr kumimoji="1" lang="en-US" altLang="zh-CN" dirty="0"/>
              <a:t>》</a:t>
            </a:r>
            <a:r>
              <a:rPr kumimoji="1" lang="zh-CN" altLang="en-US" dirty="0"/>
              <a:t>，服务器抽象、路由、请求类别、两类</a:t>
            </a:r>
            <a:r>
              <a:rPr kumimoji="1" lang="en-US" altLang="zh-CN" dirty="0"/>
              <a:t>channel</a:t>
            </a:r>
            <a:r>
              <a:rPr kumimoji="1" lang="zh-CN" altLang="en-US" dirty="0"/>
              <a:t>、应用与模块管理、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AOP</a:t>
            </a:r>
            <a:r>
              <a:rPr kumimoji="1" lang="zh-CN" altLang="en-US" dirty="0"/>
              <a:t>思维、惯例优先等，处处可见精巧的工程设计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Node.js</a:t>
            </a:r>
            <a:r>
              <a:rPr kumimoji="1" lang="zh-CN" altLang="en-US" dirty="0" smtClean="0"/>
              <a:t>要火了</a:t>
            </a:r>
            <a:endParaRPr kumimoji="1" lang="en-US" altLang="zh-CN" dirty="0" smtClean="0"/>
          </a:p>
        </p:txBody>
      </p:sp>
      <p:pic>
        <p:nvPicPr>
          <p:cNvPr id="4" name="图片 3" descr="屏幕快照 2013-03-18 下午5.4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76672"/>
            <a:ext cx="2247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06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From game server to </a:t>
            </a:r>
            <a:r>
              <a:rPr kumimoji="1" lang="en-US" altLang="zh-CN" dirty="0" err="1" smtClean="0"/>
              <a:t>realtime</a:t>
            </a:r>
            <a:r>
              <a:rPr kumimoji="1" lang="en-US" altLang="zh-CN" dirty="0" smtClean="0"/>
              <a:t> application framework</a:t>
            </a:r>
          </a:p>
          <a:p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We originally designed 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for game server, it ends up to be a </a:t>
            </a:r>
            <a:r>
              <a:rPr kumimoji="1" lang="en-US" altLang="zh-CN" dirty="0" err="1" smtClean="0"/>
              <a:t>realtime</a:t>
            </a:r>
            <a:r>
              <a:rPr kumimoji="1" lang="en-US" altLang="zh-CN" dirty="0" smtClean="0"/>
              <a:t> application server framework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 smtClean="0"/>
              <a:t>The core of 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have nothing related to game server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 smtClean="0"/>
              <a:t>It turn out to be a better application server framework</a:t>
            </a:r>
          </a:p>
          <a:p>
            <a:pPr lvl="1"/>
            <a:endParaRPr kumimoji="1" lang="en-US" altLang="zh-CN" dirty="0"/>
          </a:p>
          <a:p>
            <a:pPr marL="319088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657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is 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better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0040" y="1412776"/>
            <a:ext cx="7772400" cy="4572000"/>
          </a:xfrm>
        </p:spPr>
        <p:txBody>
          <a:bodyPr/>
          <a:lstStyle/>
          <a:p>
            <a:r>
              <a:rPr kumimoji="1" lang="en-US" altLang="zh-CN" dirty="0" smtClean="0"/>
              <a:t>Why 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is a better </a:t>
            </a:r>
            <a:r>
              <a:rPr kumimoji="1" lang="en-US" altLang="zh-CN" dirty="0" err="1" smtClean="0"/>
              <a:t>realtime</a:t>
            </a:r>
            <a:r>
              <a:rPr kumimoji="1" lang="en-US" altLang="zh-CN" dirty="0" smtClean="0"/>
              <a:t> application framework?</a:t>
            </a:r>
          </a:p>
          <a:p>
            <a:pPr lvl="1"/>
            <a:r>
              <a:rPr kumimoji="1" lang="en-US" altLang="zh-CN" dirty="0" smtClean="0"/>
              <a:t>Meteor</a:t>
            </a:r>
          </a:p>
          <a:p>
            <a:pPr lvl="2"/>
            <a:r>
              <a:rPr lang="en-US" altLang="zh-CN" b="1" i="1" dirty="0"/>
              <a:t>Meteor is an ultra-simple environment for building modern websites. What once took weeks, even with the best tools, now takes hours with Meteor.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Socketstream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Derby</a:t>
            </a:r>
          </a:p>
          <a:p>
            <a:pPr marL="319088" lvl="1" indent="0">
              <a:buNone/>
            </a:pPr>
            <a:endParaRPr kumimoji="1" lang="en-US" altLang="zh-CN" dirty="0"/>
          </a:p>
          <a:p>
            <a:r>
              <a:rPr kumimoji="1" lang="en-US" altLang="zh-CN" dirty="0" smtClean="0"/>
              <a:t>Web is not the only client side, the rise of the mobile</a:t>
            </a:r>
          </a:p>
          <a:p>
            <a:r>
              <a:rPr kumimoji="1" lang="en-US" altLang="zh-CN" dirty="0" smtClean="0"/>
              <a:t>Is fast development the most important feature, or scalability?</a:t>
            </a:r>
          </a:p>
          <a:p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marL="319088" lvl="1" indent="0">
              <a:buNone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6597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is 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better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 server supports multiple clients</a:t>
            </a:r>
          </a:p>
          <a:p>
            <a:pPr lvl="1"/>
            <a:r>
              <a:rPr kumimoji="1" lang="en-US" altLang="zh-CN" dirty="0" smtClean="0"/>
              <a:t>Web , mobile, PC clients,  seamlessly connected</a:t>
            </a:r>
          </a:p>
          <a:p>
            <a:pPr lvl="1"/>
            <a:r>
              <a:rPr kumimoji="1" lang="en-US" altLang="zh-CN" dirty="0" err="1" smtClean="0"/>
              <a:t>Adaptible</a:t>
            </a:r>
            <a:r>
              <a:rPr kumimoji="1" lang="en-US" altLang="zh-CN" dirty="0" smtClean="0"/>
              <a:t> for different protocol--</a:t>
            </a:r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ocket.io</a:t>
            </a:r>
            <a:r>
              <a:rPr kumimoji="1" lang="en-US" altLang="zh-CN" dirty="0" smtClean="0"/>
              <a:t> is perfect for browser, but not for mobile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 smtClean="0"/>
              <a:t>Scalability</a:t>
            </a:r>
          </a:p>
          <a:p>
            <a:pPr lvl="1"/>
            <a:r>
              <a:rPr kumimoji="1" lang="en-US" altLang="zh-CN" dirty="0" smtClean="0"/>
              <a:t>Distributed architecture</a:t>
            </a:r>
          </a:p>
          <a:p>
            <a:pPr lvl="1"/>
            <a:r>
              <a:rPr kumimoji="1" lang="en-US" altLang="zh-CN" dirty="0" smtClean="0"/>
              <a:t>Take full advantage of CPU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1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772400" cy="1143000"/>
          </a:xfrm>
        </p:spPr>
        <p:txBody>
          <a:bodyPr/>
          <a:lstStyle/>
          <a:p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connector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3995936" y="2132856"/>
            <a:ext cx="1872208" cy="864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Connector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067944" y="4149080"/>
            <a:ext cx="1944216" cy="864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SIOConnector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660232" y="4149080"/>
            <a:ext cx="1944216" cy="8640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HybridConnector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83568" y="2060848"/>
            <a:ext cx="1800200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Pomelo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 component Loader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475656" y="4149080"/>
            <a:ext cx="1944216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 smtClean="0"/>
              <a:t>MQTTConnector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1" name="直线箭头连接符 10"/>
          <p:cNvCxnSpPr/>
          <p:nvPr/>
        </p:nvCxnSpPr>
        <p:spPr bwMode="auto">
          <a:xfrm>
            <a:off x="2483768" y="2492896"/>
            <a:ext cx="15121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直线箭头连接符 18"/>
          <p:cNvCxnSpPr/>
          <p:nvPr/>
        </p:nvCxnSpPr>
        <p:spPr bwMode="auto">
          <a:xfrm flipV="1">
            <a:off x="4932040" y="2996952"/>
            <a:ext cx="0" cy="108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直线连接符 29"/>
          <p:cNvCxnSpPr/>
          <p:nvPr/>
        </p:nvCxnSpPr>
        <p:spPr bwMode="auto">
          <a:xfrm>
            <a:off x="2411760" y="3429000"/>
            <a:ext cx="53285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线连接符 31"/>
          <p:cNvCxnSpPr/>
          <p:nvPr/>
        </p:nvCxnSpPr>
        <p:spPr bwMode="auto">
          <a:xfrm>
            <a:off x="2411760" y="3429000"/>
            <a:ext cx="0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直线连接符 32"/>
          <p:cNvCxnSpPr/>
          <p:nvPr/>
        </p:nvCxnSpPr>
        <p:spPr bwMode="auto">
          <a:xfrm>
            <a:off x="7740352" y="3429000"/>
            <a:ext cx="0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文本框 33"/>
          <p:cNvSpPr txBox="1"/>
          <p:nvPr/>
        </p:nvSpPr>
        <p:spPr>
          <a:xfrm>
            <a:off x="4139952" y="5229200"/>
            <a:ext cx="187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Socket.io</a:t>
            </a:r>
            <a:r>
              <a:rPr kumimoji="1" lang="en-US" altLang="zh-CN" dirty="0" smtClean="0"/>
              <a:t> client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6660232" y="5301208"/>
            <a:ext cx="2250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Socket, </a:t>
            </a:r>
            <a:r>
              <a:rPr kumimoji="1" lang="en-US" altLang="zh-CN" dirty="0" err="1" smtClean="0"/>
              <a:t>websocket</a:t>
            </a:r>
            <a:endParaRPr kumimoji="1" lang="en-US" altLang="zh-CN" dirty="0" smtClean="0"/>
          </a:p>
          <a:p>
            <a:r>
              <a:rPr kumimoji="1" lang="en-US" altLang="zh-CN" dirty="0" smtClean="0"/>
              <a:t>client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1693234" y="5291916"/>
            <a:ext cx="158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Mobile client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68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消息推送平台</a:t>
            </a:r>
            <a:r>
              <a:rPr kumimoji="1" lang="en-US" altLang="zh-CN" dirty="0" smtClean="0"/>
              <a:t> in netease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645795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 bwMode="auto">
          <a:xfrm>
            <a:off x="2051720" y="1916832"/>
            <a:ext cx="4680520" cy="2376264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449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网易消息推送平台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Based on 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and </a:t>
            </a:r>
            <a:r>
              <a:rPr kumimoji="1" lang="en-US" altLang="zh-CN" dirty="0" err="1" smtClean="0"/>
              <a:t>rabbitmq</a:t>
            </a:r>
            <a:endParaRPr kumimoji="1" lang="en-US" altLang="zh-CN" dirty="0" smtClean="0"/>
          </a:p>
          <a:p>
            <a:r>
              <a:rPr kumimoji="1" lang="en-US" altLang="zh-CN" dirty="0" smtClean="0"/>
              <a:t>QOS1</a:t>
            </a:r>
            <a:r>
              <a:rPr kumimoji="1" lang="zh-CN" altLang="en-US" dirty="0" smtClean="0"/>
              <a:t>保证，保证消息的到达率</a:t>
            </a:r>
            <a:r>
              <a:rPr kumimoji="1" lang="zh-CN" altLang="zh-CN" dirty="0"/>
              <a:t>。</a:t>
            </a:r>
            <a:r>
              <a:rPr kumimoji="1" lang="zh-CN" altLang="en-US" dirty="0" smtClean="0"/>
              <a:t>支持离线消息</a:t>
            </a:r>
            <a:endParaRPr kumimoji="1" lang="en-US" altLang="zh-CN" dirty="0" smtClean="0"/>
          </a:p>
          <a:p>
            <a:r>
              <a:rPr kumimoji="1" lang="zh-CN" altLang="en-US" dirty="0" smtClean="0"/>
              <a:t>支持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， 采用</a:t>
            </a:r>
            <a:r>
              <a:rPr kumimoji="1" lang="en-US" altLang="zh-CN" dirty="0" smtClean="0"/>
              <a:t>MQTT</a:t>
            </a:r>
            <a:r>
              <a:rPr kumimoji="1" lang="zh-CN" altLang="en-US" dirty="0" smtClean="0"/>
              <a:t>协议，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推送通道可选择长连接或</a:t>
            </a:r>
            <a:r>
              <a:rPr kumimoji="1" lang="en-US" altLang="zh-CN" dirty="0" smtClean="0"/>
              <a:t>APNS</a:t>
            </a:r>
          </a:p>
          <a:p>
            <a:r>
              <a:rPr kumimoji="1" lang="zh-CN" altLang="en-US" dirty="0" smtClean="0"/>
              <a:t>支持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端，采用</a:t>
            </a:r>
            <a:r>
              <a:rPr kumimoji="1" lang="en-US" altLang="zh-CN" dirty="0" err="1" smtClean="0"/>
              <a:t>socket.io</a:t>
            </a:r>
            <a:r>
              <a:rPr kumimoji="1" lang="zh-CN" altLang="en-US" dirty="0" smtClean="0"/>
              <a:t>协议</a:t>
            </a:r>
            <a:endParaRPr kumimoji="1" lang="en-US" altLang="zh-CN" dirty="0" smtClean="0"/>
          </a:p>
          <a:p>
            <a:r>
              <a:rPr kumimoji="1" lang="zh-CN" altLang="en-US" dirty="0" smtClean="0"/>
              <a:t>支持其它</a:t>
            </a:r>
            <a:r>
              <a:rPr kumimoji="1" lang="en-US" altLang="zh-CN" dirty="0" smtClean="0"/>
              <a:t>PC</a:t>
            </a:r>
            <a:r>
              <a:rPr kumimoji="1" lang="zh-CN" altLang="en-US" dirty="0" smtClean="0"/>
              <a:t>客户端，采用</a:t>
            </a:r>
            <a:r>
              <a:rPr kumimoji="1" lang="en-US" altLang="zh-CN" dirty="0" smtClean="0"/>
              <a:t>socket</a:t>
            </a:r>
            <a:r>
              <a:rPr kumimoji="1" lang="zh-CN" altLang="en-US" dirty="0" smtClean="0"/>
              <a:t>协议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1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We used to assume HTML5, flash as mainstream, it turned out to be mobile</a:t>
            </a:r>
          </a:p>
          <a:p>
            <a:r>
              <a:rPr kumimoji="1" lang="zh-CN" altLang="en-US" dirty="0" smtClean="0"/>
              <a:t>移动端游戏开发者占绝大多数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跨平台， 客户端：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cocox2d-x</a:t>
            </a:r>
          </a:p>
          <a:p>
            <a:pPr lvl="2"/>
            <a:r>
              <a:rPr kumimoji="1" lang="en-US" altLang="zh-CN" dirty="0" smtClean="0"/>
              <a:t>unity3d    </a:t>
            </a:r>
            <a:endParaRPr kumimoji="1" lang="en-US" altLang="zh-CN" dirty="0" smtClean="0"/>
          </a:p>
          <a:p>
            <a:pPr lvl="2"/>
            <a:r>
              <a:rPr kumimoji="1" lang="en-US" altLang="zh-CN" dirty="0" err="1" smtClean="0"/>
              <a:t>iOS</a:t>
            </a:r>
            <a:endParaRPr kumimoji="1" lang="en-US" altLang="zh-CN" dirty="0"/>
          </a:p>
          <a:p>
            <a:pPr lvl="2"/>
            <a:r>
              <a:rPr kumimoji="1" lang="en-US" altLang="zh-CN" dirty="0" smtClean="0"/>
              <a:t>android,</a:t>
            </a:r>
          </a:p>
          <a:p>
            <a:pPr lvl="2"/>
            <a:r>
              <a:rPr kumimoji="1" lang="en-US" altLang="zh-CN" dirty="0" smtClean="0"/>
              <a:t>HTML5</a:t>
            </a:r>
          </a:p>
          <a:p>
            <a:pPr lvl="2"/>
            <a:r>
              <a:rPr kumimoji="1" lang="en-US" altLang="zh-CN" dirty="0" smtClean="0"/>
              <a:t>Flash</a:t>
            </a:r>
          </a:p>
          <a:p>
            <a:pPr lvl="1"/>
            <a:r>
              <a:rPr kumimoji="1" lang="zh-CN" altLang="en-US" dirty="0"/>
              <a:t>数据包的大小，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json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 too wasteful</a:t>
            </a:r>
            <a:r>
              <a:rPr kumimoji="1" lang="zh-CN" altLang="en-US" dirty="0"/>
              <a:t>，需要压缩数据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乘 3"/>
          <p:cNvSpPr/>
          <p:nvPr/>
        </p:nvSpPr>
        <p:spPr bwMode="auto">
          <a:xfrm>
            <a:off x="2483768" y="4581128"/>
            <a:ext cx="936104" cy="864096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35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Message encode, decode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687474703a2f2f706f6d656c6f2e6e6574656173652e636f6d2f7265736f757263652f646f63756d656e74496d6167652f70726f746f636f6c2f446174612532307472616e73706f7274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12776"/>
            <a:ext cx="4993123" cy="45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7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数据压缩</a:t>
            </a:r>
            <a:r>
              <a:rPr kumimoji="1" lang="en-US" altLang="zh-CN" dirty="0" smtClean="0"/>
              <a:t>--- 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protobuf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Original </a:t>
            </a:r>
            <a:r>
              <a:rPr kumimoji="1" lang="en-US" altLang="zh-CN" dirty="0" err="1" smtClean="0"/>
              <a:t>protobuf</a:t>
            </a:r>
            <a:endParaRPr kumimoji="1" lang="zh-CN" altLang="en-US" dirty="0"/>
          </a:p>
        </p:txBody>
      </p:sp>
      <p:pic>
        <p:nvPicPr>
          <p:cNvPr id="5" name="图片 4" descr="687474703a2f2f706f6d656c6f2e6e6574656173652e636f6d2f7265736f757263652f646f63756d656e74496d6167652f70726f746f636f6c2f50726f746f6275665f6f726967696e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32856"/>
            <a:ext cx="7700018" cy="408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0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数据压缩</a:t>
            </a:r>
            <a:r>
              <a:rPr kumimoji="1" lang="en-US" altLang="zh-CN" dirty="0" smtClean="0"/>
              <a:t>---</a:t>
            </a:r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protobuf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687474703a2f2f706f6d656c6f2e6e6574656173652e636f6d2f7265736f757263652f646f63756d656e74496d6167652f70726f746f636f6c2f50726f746f6275665f706f6d656c6f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484784"/>
            <a:ext cx="4288965" cy="44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42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Pomelo</a:t>
            </a:r>
            <a:r>
              <a:rPr kumimoji="1" lang="zh-CN" altLang="en-US" dirty="0" smtClean="0"/>
              <a:t>社区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屏幕快照 2013-03-20 上午11.56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1219200" cy="838200"/>
          </a:xfrm>
          <a:prstGeom prst="rect">
            <a:avLst/>
          </a:prstGeom>
        </p:spPr>
      </p:pic>
      <p:pic>
        <p:nvPicPr>
          <p:cNvPr id="5" name="图片 4" descr="屏幕快照 2013-03-20 上午11.56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" y="2780928"/>
            <a:ext cx="9144000" cy="29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3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数据压缩</a:t>
            </a:r>
            <a:r>
              <a:rPr kumimoji="1" lang="en-US" altLang="zh-CN" dirty="0" smtClean="0"/>
              <a:t>---definition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屏幕快照 2013-04-04 下午9.05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3797300" cy="3200400"/>
          </a:xfrm>
          <a:prstGeom prst="rect">
            <a:avLst/>
          </a:prstGeom>
        </p:spPr>
      </p:pic>
      <p:pic>
        <p:nvPicPr>
          <p:cNvPr id="4" name="图片 3" descr="屏幕快照 2013-04-17 下午4.40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700808"/>
            <a:ext cx="4212976" cy="172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5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protobuf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hlinkClick r:id="rId2"/>
              </a:rPr>
              <a:t>https://github.com/pomelonode/pomelo-</a:t>
            </a:r>
            <a:r>
              <a:rPr kumimoji="1" lang="en-US" altLang="zh-CN" dirty="0" smtClean="0">
                <a:hlinkClick r:id="rId2"/>
              </a:rPr>
              <a:t>protobuf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As an independent project</a:t>
            </a:r>
            <a:endParaRPr kumimoji="1" lang="zh-CN" altLang="en-US" dirty="0"/>
          </a:p>
        </p:txBody>
      </p:sp>
      <p:pic>
        <p:nvPicPr>
          <p:cNvPr id="5" name="图片 4" descr="屏幕快照 2013-04-04 下午9.08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996952"/>
            <a:ext cx="5880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7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/>
              <a:t>Category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/>
              <a:t>The state of </a:t>
            </a:r>
            <a:r>
              <a:rPr lang="en-US" altLang="zh-CN" sz="3200" dirty="0" err="1"/>
              <a:t>pomelo</a:t>
            </a:r>
            <a:endParaRPr lang="en-US" altLang="zh-CN" sz="3200" dirty="0"/>
          </a:p>
          <a:p>
            <a:r>
              <a:rPr lang="en-US" altLang="zh-CN" sz="3200" dirty="0"/>
              <a:t>O</a:t>
            </a:r>
            <a:r>
              <a:rPr lang="zh-CN" altLang="zh-CN" sz="3200" dirty="0"/>
              <a:t>verview</a:t>
            </a:r>
          </a:p>
          <a:p>
            <a:r>
              <a:rPr lang="zh-CN" altLang="zh-CN" sz="3200" dirty="0"/>
              <a:t>Framework</a:t>
            </a:r>
          </a:p>
          <a:p>
            <a:r>
              <a:rPr lang="zh-CN" altLang="zh-CN" sz="3200" dirty="0" smtClean="0"/>
              <a:t>Practice</a:t>
            </a:r>
            <a:endParaRPr lang="en-US" altLang="zh-CN" sz="3200" dirty="0" smtClean="0"/>
          </a:p>
          <a:p>
            <a:r>
              <a:rPr lang="en-US" altLang="zh-CN" sz="3200" dirty="0" smtClean="0"/>
              <a:t>Evolution</a:t>
            </a:r>
            <a:endParaRPr lang="zh-CN" altLang="zh-CN" sz="3200" dirty="0"/>
          </a:p>
          <a:p>
            <a:r>
              <a:rPr lang="zh-CN" altLang="zh-CN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Performance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263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Different </a:t>
            </a:r>
            <a:r>
              <a:rPr kumimoji="1" lang="en-US" altLang="zh-CN" dirty="0" smtClean="0"/>
              <a:t>application performance </a:t>
            </a:r>
            <a:r>
              <a:rPr kumimoji="1" lang="en-US" altLang="zh-CN" dirty="0" smtClean="0"/>
              <a:t>criteria</a:t>
            </a:r>
          </a:p>
          <a:p>
            <a:pPr lvl="1"/>
            <a:r>
              <a:rPr kumimoji="1" lang="en-US" altLang="zh-CN" dirty="0" smtClean="0"/>
              <a:t>Game(especially MMO)</a:t>
            </a:r>
            <a:endParaRPr kumimoji="1" lang="en-US" altLang="zh-CN" dirty="0"/>
          </a:p>
          <a:p>
            <a:pPr lvl="2"/>
            <a:r>
              <a:rPr kumimoji="1" lang="en-US" altLang="zh-CN" dirty="0" smtClean="0"/>
              <a:t>High network </a:t>
            </a:r>
            <a:r>
              <a:rPr kumimoji="1" lang="en-US" altLang="zh-CN" dirty="0" smtClean="0"/>
              <a:t>density, high </a:t>
            </a:r>
            <a:r>
              <a:rPr kumimoji="1" lang="en-US" altLang="zh-CN" dirty="0" err="1" smtClean="0"/>
              <a:t>frequence</a:t>
            </a:r>
            <a:r>
              <a:rPr kumimoji="1" lang="en-US" altLang="zh-CN" dirty="0" smtClean="0"/>
              <a:t> of broadcast</a:t>
            </a:r>
          </a:p>
          <a:p>
            <a:pPr lvl="2"/>
            <a:r>
              <a:rPr kumimoji="1" lang="en-US" altLang="zh-CN" dirty="0" err="1" smtClean="0"/>
              <a:t>Stateful</a:t>
            </a:r>
            <a:r>
              <a:rPr kumimoji="1" lang="en-US" altLang="zh-CN" dirty="0" smtClean="0"/>
              <a:t>, </a:t>
            </a:r>
            <a:r>
              <a:rPr kumimoji="1" lang="en-US" altLang="zh-CN" dirty="0"/>
              <a:t>a</a:t>
            </a:r>
            <a:r>
              <a:rPr kumimoji="1" lang="en-US" altLang="zh-CN" dirty="0" smtClean="0"/>
              <a:t>rea limitation, can not scale well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Online user is low,  1000 </a:t>
            </a:r>
            <a:r>
              <a:rPr kumimoji="1" lang="en-US" altLang="zh-CN" dirty="0" err="1" smtClean="0"/>
              <a:t>onlines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/>
              <a:t>per </a:t>
            </a:r>
            <a:r>
              <a:rPr kumimoji="1" lang="en-US" altLang="zh-CN" dirty="0" smtClean="0"/>
              <a:t>area, 7000 </a:t>
            </a:r>
            <a:r>
              <a:rPr kumimoji="1" lang="en-US" altLang="zh-CN" dirty="0" err="1" smtClean="0"/>
              <a:t>onlines</a:t>
            </a:r>
            <a:r>
              <a:rPr kumimoji="1" lang="en-US" altLang="zh-CN" dirty="0" smtClean="0"/>
              <a:t> per game is a miracle</a:t>
            </a:r>
            <a:endParaRPr kumimoji="1" lang="en-US" altLang="zh-CN" dirty="0" smtClean="0"/>
          </a:p>
          <a:p>
            <a:pPr lvl="2"/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Realtime</a:t>
            </a:r>
            <a:r>
              <a:rPr kumimoji="1" lang="en-US" altLang="zh-CN" dirty="0" smtClean="0"/>
              <a:t> application</a:t>
            </a:r>
          </a:p>
          <a:p>
            <a:pPr lvl="2"/>
            <a:r>
              <a:rPr kumimoji="1" lang="en-US" altLang="zh-CN" dirty="0" smtClean="0"/>
              <a:t>Middle</a:t>
            </a:r>
            <a:r>
              <a:rPr kumimoji="1" lang="en-US" altLang="zh-CN" dirty="0" smtClean="0"/>
              <a:t> network density, connectors </a:t>
            </a:r>
            <a:r>
              <a:rPr kumimoji="1" lang="en-US" altLang="zh-CN" dirty="0" smtClean="0"/>
              <a:t>hold long connections</a:t>
            </a:r>
          </a:p>
          <a:p>
            <a:pPr lvl="2"/>
            <a:r>
              <a:rPr kumimoji="1" lang="en-US" altLang="zh-CN" dirty="0" smtClean="0"/>
              <a:t>Stateless, can be scale well</a:t>
            </a:r>
            <a:endParaRPr kumimoji="1" lang="en-US" altLang="zh-CN" dirty="0" smtClean="0"/>
          </a:p>
          <a:p>
            <a:pPr lvl="2"/>
            <a:r>
              <a:rPr kumimoji="1" lang="en-US" altLang="zh-CN" dirty="0"/>
              <a:t>Online user </a:t>
            </a:r>
            <a:r>
              <a:rPr kumimoji="1" lang="en-US" altLang="zh-CN" dirty="0" smtClean="0"/>
              <a:t>is </a:t>
            </a:r>
            <a:r>
              <a:rPr kumimoji="1" lang="en-US" altLang="zh-CN" dirty="0" smtClean="0"/>
              <a:t>high</a:t>
            </a:r>
          </a:p>
          <a:p>
            <a:pPr lvl="2"/>
            <a:r>
              <a:rPr kumimoji="1" lang="en-US" altLang="zh-CN" dirty="0" smtClean="0"/>
              <a:t>Memory is bottleneck</a:t>
            </a:r>
          </a:p>
          <a:p>
            <a:pPr lvl="2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76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Game performance --- stress testing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358246" cy="490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9274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Game performance --- stress testing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12776"/>
            <a:ext cx="744696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038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 --- hardware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CPU , 24 cores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Mem</a:t>
            </a:r>
            <a:r>
              <a:rPr lang="en-US" altLang="zh-CN" dirty="0" smtClean="0"/>
              <a:t>, 48G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988840"/>
            <a:ext cx="603804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4869160"/>
            <a:ext cx="261847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991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 --- the 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1600 </a:t>
            </a:r>
            <a:r>
              <a:rPr lang="en-US" altLang="zh-CN" dirty="0" err="1" smtClean="0"/>
              <a:t>onlines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204864"/>
            <a:ext cx="862119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10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 --- the 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1600 </a:t>
            </a:r>
            <a:r>
              <a:rPr lang="en-US" altLang="zh-CN" dirty="0" err="1" smtClean="0"/>
              <a:t>onlines</a:t>
            </a:r>
            <a:r>
              <a:rPr lang="en-US" altLang="zh-CN" dirty="0" smtClean="0"/>
              <a:t> , server </a:t>
            </a:r>
            <a:r>
              <a:rPr lang="en-US" altLang="zh-CN" dirty="0" smtClean="0"/>
              <a:t>load</a:t>
            </a:r>
            <a:endParaRPr lang="en-US" altLang="zh-C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64904"/>
            <a:ext cx="812356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873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 --- the 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800 </a:t>
            </a:r>
            <a:r>
              <a:rPr lang="en-US" altLang="zh-CN" dirty="0" err="1" smtClean="0"/>
              <a:t>onlines</a:t>
            </a:r>
            <a:r>
              <a:rPr lang="en-US" altLang="zh-CN" dirty="0" smtClean="0"/>
              <a:t>,  fight each other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4" y="2060848"/>
            <a:ext cx="8748464" cy="3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152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3-03-15 下午5.3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60848"/>
            <a:ext cx="5702300" cy="2006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547664" y="3212976"/>
            <a:ext cx="2376264" cy="28803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Pomelo</a:t>
            </a:r>
            <a:r>
              <a:rPr kumimoji="1" lang="zh-CN" altLang="en-US" dirty="0" smtClean="0"/>
              <a:t>社区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5013176"/>
            <a:ext cx="7344816" cy="936104"/>
          </a:xfrm>
        </p:spPr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513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 --- the 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Server load, fight each other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204864"/>
            <a:ext cx="733811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934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Netflow</a:t>
            </a:r>
            <a:r>
              <a:rPr kumimoji="1" lang="en-US" altLang="zh-CN" dirty="0" smtClean="0"/>
              <a:t> – V0.2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Version 0.2,  400 online users</a:t>
            </a:r>
          </a:p>
          <a:p>
            <a:pPr marL="0" indent="0">
              <a:buNone/>
            </a:pPr>
            <a:r>
              <a:rPr kumimoji="1" lang="en-US" altLang="zh-CN" dirty="0" smtClean="0"/>
              <a:t>Out: 3645Kb/S   in: 270Kb/s</a:t>
            </a:r>
            <a:endParaRPr kumimoji="1" lang="zh-CN" altLang="en-US" dirty="0"/>
          </a:p>
        </p:txBody>
      </p:sp>
      <p:pic>
        <p:nvPicPr>
          <p:cNvPr id="5" name="图片 4" descr="mon2-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52936"/>
            <a:ext cx="813690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8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Pomelo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Netflow</a:t>
            </a:r>
            <a:r>
              <a:rPr kumimoji="1" lang="en-US" altLang="zh-CN" dirty="0" smtClean="0"/>
              <a:t> – V0.3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Version 0.3, 400 online users</a:t>
            </a:r>
          </a:p>
          <a:p>
            <a:pPr marL="0" indent="0">
              <a:buNone/>
            </a:pPr>
            <a:r>
              <a:rPr kumimoji="1" lang="en-US" altLang="zh-CN" dirty="0" smtClean="0"/>
              <a:t>Out: 925KB/S,   in: 217KB/S,  1/4 </a:t>
            </a:r>
            <a:r>
              <a:rPr kumimoji="1" lang="en-US" altLang="zh-CN" dirty="0" err="1" smtClean="0"/>
              <a:t>Netflow</a:t>
            </a:r>
            <a:r>
              <a:rPr kumimoji="1" lang="en-US" altLang="zh-CN" dirty="0" smtClean="0"/>
              <a:t> of 0.2</a:t>
            </a:r>
            <a:endParaRPr kumimoji="1" lang="zh-CN" altLang="en-US" dirty="0"/>
          </a:p>
        </p:txBody>
      </p:sp>
      <p:pic>
        <p:nvPicPr>
          <p:cNvPr id="5" name="图片 4" descr="clip_201304161733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2720236"/>
            <a:ext cx="9144000" cy="34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1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消息推送平台</a:t>
            </a:r>
            <a:r>
              <a:rPr kumimoji="1" lang="en-US" altLang="zh-CN" dirty="0" smtClean="0"/>
              <a:t>performance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Server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Client</a:t>
            </a:r>
            <a:endParaRPr kumimoji="1"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149420"/>
              </p:ext>
            </p:extLst>
          </p:nvPr>
        </p:nvGraphicFramePr>
        <p:xfrm>
          <a:off x="1907704" y="1916832"/>
          <a:ext cx="5638800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" name="文档" r:id="rId3" imgW="5638800" imgH="2108200" progId="Word.Document.12">
                  <p:embed/>
                </p:oleObj>
              </mc:Choice>
              <mc:Fallback>
                <p:oleObj name="文档" r:id="rId3" imgW="5638800" imgH="2108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7704" y="1916832"/>
                        <a:ext cx="5638800" cy="210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534317"/>
              </p:ext>
            </p:extLst>
          </p:nvPr>
        </p:nvGraphicFramePr>
        <p:xfrm>
          <a:off x="1835696" y="4869160"/>
          <a:ext cx="56388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" name="文档" r:id="rId5" imgW="5638800" imgH="1346200" progId="Word.Document.12">
                  <p:embed/>
                </p:oleObj>
              </mc:Choice>
              <mc:Fallback>
                <p:oleObj name="文档" r:id="rId5" imgW="5638800" imgH="1346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5696" y="4869160"/>
                        <a:ext cx="56388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105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消息推送平台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8 connectors,  41.7</a:t>
            </a:r>
            <a:r>
              <a:rPr kumimoji="1" lang="zh-CN" altLang="en-US" dirty="0" smtClean="0"/>
              <a:t>万个连接</a:t>
            </a:r>
            <a:endParaRPr kumimoji="1" lang="zh-CN" altLang="en-US" dirty="0"/>
          </a:p>
        </p:txBody>
      </p:sp>
      <p:pic>
        <p:nvPicPr>
          <p:cNvPr id="4" name="图片 3" descr="屏幕快照 2013-04-16 下午3.2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2856"/>
            <a:ext cx="816090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6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消息推送平台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 connector,  30</a:t>
            </a:r>
            <a:r>
              <a:rPr kumimoji="1" lang="zh-CN" altLang="en-US" dirty="0" smtClean="0"/>
              <a:t>万连接，</a:t>
            </a:r>
            <a:r>
              <a:rPr kumimoji="1" lang="en-US" altLang="zh-CN" dirty="0" smtClean="0"/>
              <a:t>no </a:t>
            </a:r>
            <a:r>
              <a:rPr kumimoji="1" lang="en-US" altLang="zh-CN" dirty="0" err="1" smtClean="0"/>
              <a:t>gc</a:t>
            </a:r>
            <a:r>
              <a:rPr kumimoji="1" lang="en-US" altLang="zh-CN" dirty="0" smtClean="0"/>
              <a:t>,  3G</a:t>
            </a:r>
            <a:r>
              <a:rPr kumimoji="1" lang="zh-CN" altLang="en-US" dirty="0" smtClean="0"/>
              <a:t>内存</a:t>
            </a:r>
            <a:endParaRPr kumimoji="1" lang="zh-CN" altLang="en-US" dirty="0"/>
          </a:p>
        </p:txBody>
      </p:sp>
      <p:pic>
        <p:nvPicPr>
          <p:cNvPr id="4" name="图片 3" descr="屏幕快照 2013-04-16 下午3.2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04864"/>
            <a:ext cx="8812708" cy="41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5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https://github.com/NetEase/pomelo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en-US" altLang="zh-CN" dirty="0"/>
          </a:p>
          <a:p>
            <a:r>
              <a:rPr kumimoji="1" lang="en-US" altLang="zh-CN" dirty="0" smtClean="0">
                <a:hlinkClick r:id="rId3"/>
              </a:rPr>
              <a:t>https</a:t>
            </a:r>
            <a:r>
              <a:rPr kumimoji="1" lang="en-US" altLang="zh-CN" dirty="0">
                <a:hlinkClick r:id="rId3"/>
              </a:rPr>
              <a:t>://github.com/pomelonode/pomelo-</a:t>
            </a:r>
            <a:r>
              <a:rPr kumimoji="1" lang="en-US" altLang="zh-CN" dirty="0" smtClean="0">
                <a:hlinkClick r:id="rId3"/>
              </a:rPr>
              <a:t>protobuf</a:t>
            </a:r>
            <a:endParaRPr kumimoji="1" lang="en-US" altLang="zh-CN" dirty="0" smtClean="0"/>
          </a:p>
          <a:p>
            <a:r>
              <a:rPr kumimoji="1" lang="en-US" altLang="zh-CN" dirty="0" smtClean="0">
                <a:hlinkClick r:id="rId4"/>
              </a:rPr>
              <a:t>http://pomelo.netease.com</a:t>
            </a:r>
            <a:endParaRPr kumimoji="1" lang="en-US" altLang="zh-CN" dirty="0" smtClean="0"/>
          </a:p>
          <a:p>
            <a:r>
              <a:rPr kumimoji="1" lang="en-US" altLang="zh-CN" dirty="0" smtClean="0">
                <a:hlinkClick r:id="rId5"/>
              </a:rPr>
              <a:t>http://nodejs.netease.com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199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5896" y="2780928"/>
            <a:ext cx="1872208" cy="1143000"/>
          </a:xfrm>
        </p:spPr>
        <p:txBody>
          <a:bodyPr/>
          <a:lstStyle/>
          <a:p>
            <a:r>
              <a:rPr lang="en-US" altLang="zh-CN" sz="7200" b="1" dirty="0" smtClean="0"/>
              <a:t>Q&amp;A</a:t>
            </a:r>
            <a:endParaRPr lang="zh-CN" alt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446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Pomelo</a:t>
            </a:r>
            <a:r>
              <a:rPr kumimoji="1" lang="zh-CN" altLang="en-US" dirty="0" smtClean="0"/>
              <a:t>社区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图片 5" descr="屏幕快照 2013-04-22 上午11.56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6781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57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Pomelo</a:t>
            </a:r>
            <a:r>
              <a:rPr kumimoji="1" lang="zh-CN" altLang="en-US" dirty="0" smtClean="0"/>
              <a:t>社区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屏幕快照 2012-11-25 下午9.36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77908"/>
            <a:ext cx="6552728" cy="5191452"/>
          </a:xfrm>
          <a:prstGeom prst="rect">
            <a:avLst/>
          </a:prstGeom>
        </p:spPr>
      </p:pic>
      <p:pic>
        <p:nvPicPr>
          <p:cNvPr id="7" name="图片 6" descr="屏幕快照 2013-04-21 上午10.50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693068"/>
            <a:ext cx="49403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24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平衡">
  <a:themeElements>
    <a:clrScheme name="平衡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幼圆"/>
        <a:cs typeface=""/>
      </a:majorFont>
      <a:minorFont>
        <a:latin typeface="Perpetu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平衡 1">
        <a:dk1>
          <a:srgbClr val="000000"/>
        </a:dk1>
        <a:lt1>
          <a:srgbClr val="FFFFFF"/>
        </a:lt1>
        <a:dk2>
          <a:srgbClr val="696464"/>
        </a:dk2>
        <a:lt2>
          <a:srgbClr val="E9E5DC"/>
        </a:lt2>
        <a:accent1>
          <a:srgbClr val="D34817"/>
        </a:accent1>
        <a:accent2>
          <a:srgbClr val="9B2D1F"/>
        </a:accent2>
        <a:accent3>
          <a:srgbClr val="FFFFFF"/>
        </a:accent3>
        <a:accent4>
          <a:srgbClr val="000000"/>
        </a:accent4>
        <a:accent5>
          <a:srgbClr val="E6B1AB"/>
        </a:accent5>
        <a:accent6>
          <a:srgbClr val="8C281B"/>
        </a:accent6>
        <a:hlink>
          <a:srgbClr val="CC9900"/>
        </a:hlink>
        <a:folHlink>
          <a:srgbClr val="96A9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平衡">
  <a:themeElements>
    <a:clrScheme name="1_平衡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1_平衡">
      <a:majorFont>
        <a:latin typeface="Franklin Gothic Book"/>
        <a:ea typeface="幼圆"/>
        <a:cs typeface=""/>
      </a:majorFont>
      <a:minorFont>
        <a:latin typeface="Perpetu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平衡 1">
        <a:dk1>
          <a:srgbClr val="000000"/>
        </a:dk1>
        <a:lt1>
          <a:srgbClr val="FFFFFF"/>
        </a:lt1>
        <a:dk2>
          <a:srgbClr val="696464"/>
        </a:dk2>
        <a:lt2>
          <a:srgbClr val="E9E5DC"/>
        </a:lt2>
        <a:accent1>
          <a:srgbClr val="D34817"/>
        </a:accent1>
        <a:accent2>
          <a:srgbClr val="9B2D1F"/>
        </a:accent2>
        <a:accent3>
          <a:srgbClr val="FFFFFF"/>
        </a:accent3>
        <a:accent4>
          <a:srgbClr val="000000"/>
        </a:accent4>
        <a:accent5>
          <a:srgbClr val="E6B1AB"/>
        </a:accent5>
        <a:accent6>
          <a:srgbClr val="8C281B"/>
        </a:accent6>
        <a:hlink>
          <a:srgbClr val="CC9900"/>
        </a:hlink>
        <a:folHlink>
          <a:srgbClr val="96A9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平衡">
  <a:themeElements>
    <a:clrScheme name="2_平衡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2_平衡">
      <a:majorFont>
        <a:latin typeface="Franklin Gothic Book"/>
        <a:ea typeface="幼圆"/>
        <a:cs typeface=""/>
      </a:majorFont>
      <a:minorFont>
        <a:latin typeface="Perpetu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平衡 1">
        <a:dk1>
          <a:srgbClr val="000000"/>
        </a:dk1>
        <a:lt1>
          <a:srgbClr val="FFFFFF"/>
        </a:lt1>
        <a:dk2>
          <a:srgbClr val="696464"/>
        </a:dk2>
        <a:lt2>
          <a:srgbClr val="E9E5DC"/>
        </a:lt2>
        <a:accent1>
          <a:srgbClr val="D34817"/>
        </a:accent1>
        <a:accent2>
          <a:srgbClr val="9B2D1F"/>
        </a:accent2>
        <a:accent3>
          <a:srgbClr val="FFFFFF"/>
        </a:accent3>
        <a:accent4>
          <a:srgbClr val="000000"/>
        </a:accent4>
        <a:accent5>
          <a:srgbClr val="E6B1AB"/>
        </a:accent5>
        <a:accent6>
          <a:srgbClr val="8C281B"/>
        </a:accent6>
        <a:hlink>
          <a:srgbClr val="CC9900"/>
        </a:hlink>
        <a:folHlink>
          <a:srgbClr val="96A9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平衡">
  <a:themeElements>
    <a:clrScheme name="3_平衡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3_平衡">
      <a:majorFont>
        <a:latin typeface="Franklin Gothic Book"/>
        <a:ea typeface="幼圆"/>
        <a:cs typeface=""/>
      </a:majorFont>
      <a:minorFont>
        <a:latin typeface="Perpetu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3_平衡 1">
        <a:dk1>
          <a:srgbClr val="000000"/>
        </a:dk1>
        <a:lt1>
          <a:srgbClr val="FFFFFF"/>
        </a:lt1>
        <a:dk2>
          <a:srgbClr val="696464"/>
        </a:dk2>
        <a:lt2>
          <a:srgbClr val="E9E5DC"/>
        </a:lt2>
        <a:accent1>
          <a:srgbClr val="D34817"/>
        </a:accent1>
        <a:accent2>
          <a:srgbClr val="9B2D1F"/>
        </a:accent2>
        <a:accent3>
          <a:srgbClr val="FFFFFF"/>
        </a:accent3>
        <a:accent4>
          <a:srgbClr val="000000"/>
        </a:accent4>
        <a:accent5>
          <a:srgbClr val="E6B1AB"/>
        </a:accent5>
        <a:accent6>
          <a:srgbClr val="8C281B"/>
        </a:accent6>
        <a:hlink>
          <a:srgbClr val="CC9900"/>
        </a:hlink>
        <a:folHlink>
          <a:srgbClr val="96A9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平衡">
  <a:themeElements>
    <a:clrScheme name="4_平衡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4_平衡">
      <a:majorFont>
        <a:latin typeface="Franklin Gothic Book"/>
        <a:ea typeface="幼圆"/>
        <a:cs typeface=""/>
      </a:majorFont>
      <a:minorFont>
        <a:latin typeface="Perpetu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4_平衡 1">
        <a:dk1>
          <a:srgbClr val="000000"/>
        </a:dk1>
        <a:lt1>
          <a:srgbClr val="FFFFFF"/>
        </a:lt1>
        <a:dk2>
          <a:srgbClr val="696464"/>
        </a:dk2>
        <a:lt2>
          <a:srgbClr val="E9E5DC"/>
        </a:lt2>
        <a:accent1>
          <a:srgbClr val="D34817"/>
        </a:accent1>
        <a:accent2>
          <a:srgbClr val="9B2D1F"/>
        </a:accent2>
        <a:accent3>
          <a:srgbClr val="FFFFFF"/>
        </a:accent3>
        <a:accent4>
          <a:srgbClr val="000000"/>
        </a:accent4>
        <a:accent5>
          <a:srgbClr val="E6B1AB"/>
        </a:accent5>
        <a:accent6>
          <a:srgbClr val="8C281B"/>
        </a:accent6>
        <a:hlink>
          <a:srgbClr val="CC9900"/>
        </a:hlink>
        <a:folHlink>
          <a:srgbClr val="96A9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平衡">
  <a:themeElements>
    <a:clrScheme name="5_平衡 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FFFFFF"/>
      </a:accent3>
      <a:accent4>
        <a:srgbClr val="000000"/>
      </a:accent4>
      <a:accent5>
        <a:srgbClr val="E6B1AB"/>
      </a:accent5>
      <a:accent6>
        <a:srgbClr val="8C281B"/>
      </a:accent6>
      <a:hlink>
        <a:srgbClr val="CC9900"/>
      </a:hlink>
      <a:folHlink>
        <a:srgbClr val="96A9A9"/>
      </a:folHlink>
    </a:clrScheme>
    <a:fontScheme name="5_平衡">
      <a:majorFont>
        <a:latin typeface="Franklin Gothic Book"/>
        <a:ea typeface="幼圆"/>
        <a:cs typeface=""/>
      </a:majorFont>
      <a:minorFont>
        <a:latin typeface="Perpetu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5_平衡 1">
        <a:dk1>
          <a:srgbClr val="000000"/>
        </a:dk1>
        <a:lt1>
          <a:srgbClr val="FFFFFF"/>
        </a:lt1>
        <a:dk2>
          <a:srgbClr val="696464"/>
        </a:dk2>
        <a:lt2>
          <a:srgbClr val="E9E5DC"/>
        </a:lt2>
        <a:accent1>
          <a:srgbClr val="D34817"/>
        </a:accent1>
        <a:accent2>
          <a:srgbClr val="9B2D1F"/>
        </a:accent2>
        <a:accent3>
          <a:srgbClr val="FFFFFF"/>
        </a:accent3>
        <a:accent4>
          <a:srgbClr val="000000"/>
        </a:accent4>
        <a:accent5>
          <a:srgbClr val="E6B1AB"/>
        </a:accent5>
        <a:accent6>
          <a:srgbClr val="8C281B"/>
        </a:accent6>
        <a:hlink>
          <a:srgbClr val="CC9900"/>
        </a:hlink>
        <a:folHlink>
          <a:srgbClr val="96A9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5664</TotalTime>
  <Pages>0</Pages>
  <Words>1585</Words>
  <Characters>0</Characters>
  <Application>Microsoft Macintosh PowerPoint</Application>
  <DocSecurity>0</DocSecurity>
  <PresentationFormat>全屏显示(4:3)</PresentationFormat>
  <Lines>0</Lines>
  <Paragraphs>440</Paragraphs>
  <Slides>77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6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4" baseType="lpstr">
      <vt:lpstr>平衡</vt:lpstr>
      <vt:lpstr>1_平衡</vt:lpstr>
      <vt:lpstr>2_平衡</vt:lpstr>
      <vt:lpstr>3_平衡</vt:lpstr>
      <vt:lpstr>4_平衡</vt:lpstr>
      <vt:lpstr>5_平衡</vt:lpstr>
      <vt:lpstr>文档</vt:lpstr>
      <vt:lpstr>Pomelo—基于Node.js的游戏服务器框架</vt:lpstr>
      <vt:lpstr>Category</vt:lpstr>
      <vt:lpstr>The state of pomelo</vt:lpstr>
      <vt:lpstr>Pomelo定位</vt:lpstr>
      <vt:lpstr>Comments of</vt:lpstr>
      <vt:lpstr>Pomelo社区</vt:lpstr>
      <vt:lpstr>Pomelo社区</vt:lpstr>
      <vt:lpstr>Pomelo社区</vt:lpstr>
      <vt:lpstr>Pomelo社区</vt:lpstr>
      <vt:lpstr>State of pomelo</vt:lpstr>
      <vt:lpstr>State of pomelo -- clients</vt:lpstr>
      <vt:lpstr>State of Pomelo – code </vt:lpstr>
      <vt:lpstr>State of pomelo</vt:lpstr>
      <vt:lpstr>Category</vt:lpstr>
      <vt:lpstr>Overview---node.js and game server</vt:lpstr>
      <vt:lpstr>Overview --- node.js advantages</vt:lpstr>
      <vt:lpstr>Overview – node.js disadvantage</vt:lpstr>
      <vt:lpstr>Node.js game—Mozilla BrowserQuest</vt:lpstr>
      <vt:lpstr>Node.js game—google gritsgame</vt:lpstr>
      <vt:lpstr>Overview -- our demo</vt:lpstr>
      <vt:lpstr>Overview---architecture of demo</vt:lpstr>
      <vt:lpstr>PowerPoint 演示文稿</vt:lpstr>
      <vt:lpstr>Overview --- game VS web</vt:lpstr>
      <vt:lpstr>Problem</vt:lpstr>
      <vt:lpstr>Overview --- how to solve complexity</vt:lpstr>
      <vt:lpstr>With pomelo</vt:lpstr>
      <vt:lpstr>Category</vt:lpstr>
      <vt:lpstr>Framework ---</vt:lpstr>
      <vt:lpstr>Framework --- design goal</vt:lpstr>
      <vt:lpstr>Framework --- server abstraction</vt:lpstr>
      <vt:lpstr>Framework --- server abstraction</vt:lpstr>
      <vt:lpstr>Framework --- server abstraction</vt:lpstr>
      <vt:lpstr>Framework--- server abstraction</vt:lpstr>
      <vt:lpstr>Server abstraction</vt:lpstr>
      <vt:lpstr>Framework---server abstraction</vt:lpstr>
      <vt:lpstr>Framework --- request abstraction</vt:lpstr>
      <vt:lpstr>Framework --  rpc framework</vt:lpstr>
      <vt:lpstr>Framework – rpc framework</vt:lpstr>
      <vt:lpstr>Framework --- channel&amp;broadcast</vt:lpstr>
      <vt:lpstr>Framework --- channel&amp;broadcast</vt:lpstr>
      <vt:lpstr>Category</vt:lpstr>
      <vt:lpstr>Practice --- game demo</vt:lpstr>
      <vt:lpstr>Practice --- simplest player move</vt:lpstr>
      <vt:lpstr>Practice --- Client Move Request</vt:lpstr>
      <vt:lpstr>Practice --- area server handler</vt:lpstr>
      <vt:lpstr>Practice --- client play move</vt:lpstr>
      <vt:lpstr>Practice --- character move</vt:lpstr>
      <vt:lpstr>Practice --- handle move</vt:lpstr>
      <vt:lpstr>Category</vt:lpstr>
      <vt:lpstr>Evolution</vt:lpstr>
      <vt:lpstr>Why is pomelo better </vt:lpstr>
      <vt:lpstr>Why is pomelo better</vt:lpstr>
      <vt:lpstr> Pomelo connector</vt:lpstr>
      <vt:lpstr>消息推送平台 in netease</vt:lpstr>
      <vt:lpstr>网易消息推送平台</vt:lpstr>
      <vt:lpstr>Evolution</vt:lpstr>
      <vt:lpstr>Message encode, decode</vt:lpstr>
      <vt:lpstr>数据压缩--- pomelo protobuf</vt:lpstr>
      <vt:lpstr>数据压缩---pomelo protobuf</vt:lpstr>
      <vt:lpstr>数据压缩---definition</vt:lpstr>
      <vt:lpstr>Pomelo protobuf</vt:lpstr>
      <vt:lpstr>Category</vt:lpstr>
      <vt:lpstr>Performance</vt:lpstr>
      <vt:lpstr>Game performance --- stress testing</vt:lpstr>
      <vt:lpstr>Game performance --- stress testing</vt:lpstr>
      <vt:lpstr>Performance --- hardware</vt:lpstr>
      <vt:lpstr>Performance --- the result</vt:lpstr>
      <vt:lpstr>Performance --- the result</vt:lpstr>
      <vt:lpstr>Performance --- the result</vt:lpstr>
      <vt:lpstr>Performance --- the result</vt:lpstr>
      <vt:lpstr>Pomelo Netflow – V0.2</vt:lpstr>
      <vt:lpstr>Pomelo Netflow – V0.3</vt:lpstr>
      <vt:lpstr>消息推送平台performance</vt:lpstr>
      <vt:lpstr>消息推送平台</vt:lpstr>
      <vt:lpstr>消息推送平台</vt:lpstr>
      <vt:lpstr>参考资料</vt:lpstr>
      <vt:lpstr>Q&amp;A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AAA</dc:creator>
  <cp:lastModifiedBy>chengchao xie</cp:lastModifiedBy>
  <cp:revision>1866</cp:revision>
  <cp:lastPrinted>1899-12-30T00:00:00Z</cp:lastPrinted>
  <dcterms:created xsi:type="dcterms:W3CDTF">2009-10-28T11:47:01Z</dcterms:created>
  <dcterms:modified xsi:type="dcterms:W3CDTF">2013-04-22T07:49:40Z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2052-8.1.0.3238</vt:lpwstr>
  </property>
</Properties>
</file>